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8" r:id="rId16"/>
    <p:sldId id="279" r:id="rId17"/>
    <p:sldId id="270" r:id="rId18"/>
    <p:sldId id="271" r:id="rId19"/>
    <p:sldId id="272" r:id="rId20"/>
    <p:sldId id="273" r:id="rId21"/>
    <p:sldId id="274" r:id="rId22"/>
    <p:sldId id="280" r:id="rId23"/>
    <p:sldId id="275" r:id="rId24"/>
    <p:sldId id="276" r:id="rId25"/>
    <p:sldId id="277" r:id="rId26"/>
  </p:sldIdLst>
  <p:sldSz cx="12192000" cy="6858000"/>
  <p:notesSz cx="6985000" cy="92821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70932"/>
  </p:normalViewPr>
  <p:slideViewPr>
    <p:cSldViewPr snapToGrid="0" snapToObjects="1">
      <p:cViewPr varScale="1">
        <p:scale>
          <a:sx n="77" d="100"/>
          <a:sy n="77" d="100"/>
        </p:scale>
        <p:origin x="1912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-1586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57637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275" cy="4176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-1586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19350" tIns="0" rIns="193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000" b="0" i="1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000" b="0" i="1" u="none" strike="noStrike" cap="none" baseline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427034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wasp.org/index.php/OWASP_SonarQube_Project" TargetMode="External"/><Relationship Id="rId7" Type="http://schemas.openxmlformats.org/officeDocument/2006/relationships/hyperlink" Target="https://www.owasp.org/index.php/OWASP_WAP-Web_Application_Protection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owasp.org/index.php/OWASP_O2_Platform" TargetMode="External"/><Relationship Id="rId5" Type="http://schemas.openxmlformats.org/officeDocument/2006/relationships/hyperlink" Target="https://www.owasp.org/index.php/OWASP_LAPSE_Project" TargetMode="External"/><Relationship Id="rId4" Type="http://schemas.openxmlformats.org/officeDocument/2006/relationships/hyperlink" Target="http://www.owasp.org/index.php/Category:OWASP_Orizon_Project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/>
              <a:t>7000; 100; 1000</a:t>
            </a:r>
            <a:endParaRPr dirty="0"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OWASP Tools Of This Type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WASP SonarQube Project"/>
              </a:rPr>
              <a:t>OWASP SonarQube Project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OWASP Orizon Project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OWASP LAPSE Project"/>
              </a:rPr>
              <a:t>OWASP LAPSE Project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OWASP O2 Platform"/>
              </a:rPr>
              <a:t>OWASP O2 Platform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OWASP WAP-Web Application Protection"/>
              </a:rPr>
              <a:t>OWASP WAP-Web Application Protection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88" name="Shape 18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96" name="Shape 19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82B20-AAD7-B942-BD24-7A0044E586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7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owasp.org/index.php/Source_Code_Analysis_Tool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Software Security</a:t>
            </a:r>
          </a:p>
        </p:txBody>
      </p:sp>
      <p:sp>
        <p:nvSpPr>
          <p:cNvPr id="16" name="Shape 16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Introduction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83900" y="2656300"/>
            <a:ext cx="10546799" cy="11946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 dirty="0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Software vulnerabilities</a:t>
            </a:r>
            <a:r>
              <a:rPr lang="en-US" sz="24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and how attackers </a:t>
            </a:r>
            <a:r>
              <a:rPr lang="en-US" sz="2400" b="1" dirty="0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exploit them</a:t>
            </a:r>
            <a:r>
              <a:rPr lang="en-US" sz="24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1035650" y="2958525"/>
            <a:ext cx="101826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Questrial"/>
              <a:buChar char="●"/>
            </a:pPr>
            <a:r>
              <a:rPr lang="en-US" sz="2400" b="1" dirty="0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Defenses against attacks</a:t>
            </a:r>
            <a:r>
              <a:rPr lang="en-US" sz="24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that try to exploit buffer overflows. </a:t>
            </a:r>
          </a:p>
          <a:p>
            <a:pPr lvl="0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Questrial"/>
              <a:buChar char="●"/>
            </a:pPr>
            <a:r>
              <a:rPr lang="en-US" sz="2400" b="1" dirty="0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Secure programming: </a:t>
            </a:r>
            <a:r>
              <a:rPr lang="en-US" sz="24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Code “defensively”, expecting it to be exploited.  Do not trust the “inputs” that come from users of the software system.</a:t>
            </a:r>
          </a:p>
        </p:txBody>
      </p:sp>
      <p:cxnSp>
        <p:nvCxnSpPr>
          <p:cNvPr id="19" name="Shape 19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Shape 20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5500" y="1732650"/>
            <a:ext cx="3462250" cy="363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559075" y="1426475"/>
            <a:ext cx="11277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200" b="1">
                <a:solidFill>
                  <a:srgbClr val="4E75A8"/>
                </a:solidFill>
              </a:rPr>
              <a:t>Example:</a:t>
            </a:r>
            <a:r>
              <a:rPr lang="en-US" sz="3200" b="1">
                <a:solidFill>
                  <a:srgbClr val="6B9462"/>
                </a:solidFill>
              </a:rPr>
              <a:t> Buffer overflow</a:t>
            </a:r>
            <a:r>
              <a:rPr lang="en-US" sz="3200">
                <a:solidFill>
                  <a:schemeClr val="dk1"/>
                </a:solidFill>
              </a:rPr>
              <a:t> - a common and persistent vulnerability</a:t>
            </a: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2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Stack buffer overflows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b="1">
                <a:solidFill>
                  <a:srgbClr val="6B9462"/>
                </a:solidFill>
              </a:rPr>
              <a:t>Stacks</a:t>
            </a:r>
            <a:r>
              <a:rPr lang="en-US" sz="3200">
                <a:solidFill>
                  <a:schemeClr val="dk1"/>
                </a:solidFill>
              </a:rPr>
              <a:t> are used...</a:t>
            </a:r>
          </a:p>
          <a:p>
            <a:pPr marL="1371600" lvl="2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in </a:t>
            </a:r>
            <a:r>
              <a:rPr lang="en-US" sz="3200" b="1">
                <a:solidFill>
                  <a:srgbClr val="6B9462"/>
                </a:solidFill>
              </a:rPr>
              <a:t>function/procedure calls</a:t>
            </a:r>
          </a:p>
          <a:p>
            <a:pPr marL="1371600" lvl="2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/>
              <a:t>for </a:t>
            </a:r>
            <a:r>
              <a:rPr lang="en-US" sz="3200" b="1">
                <a:solidFill>
                  <a:srgbClr val="6B9462"/>
                </a:solidFill>
              </a:rPr>
              <a:t>allocation of memory</a:t>
            </a:r>
            <a:r>
              <a:rPr lang="en-US" sz="3200">
                <a:solidFill>
                  <a:schemeClr val="dk1"/>
                </a:solidFill>
              </a:rPr>
              <a:t> for...</a:t>
            </a:r>
          </a:p>
          <a:p>
            <a:pPr marL="2286000" lvl="4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local variables</a:t>
            </a:r>
          </a:p>
          <a:p>
            <a:pPr marL="2286000" lvl="4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parameters</a:t>
            </a:r>
          </a:p>
          <a:p>
            <a:pPr marL="2286000" lvl="4" indent="-2286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control information (return address)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62750" y="0"/>
            <a:ext cx="11156400" cy="1501799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Software Vulnerabilities &amp;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How They Get Exploited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590710" y="-9739"/>
            <a:ext cx="10363200" cy="575223"/>
          </a:xfrm>
          <a:prstGeom prst="rect">
            <a:avLst/>
          </a:prstGeom>
        </p:spPr>
        <p:txBody>
          <a:bodyPr lIns="117825" tIns="117825" rIns="117825" bIns="117825" anchor="ctr" anchorCtr="0">
            <a:normAutofit fontScale="9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/>
              <a:t>A Vulnerable</a:t>
            </a:r>
            <a:r>
              <a:rPr lang="en-US" dirty="0">
                <a:solidFill>
                  <a:srgbClr val="9B37AA"/>
                </a:solidFill>
              </a:rPr>
              <a:t> Password </a:t>
            </a:r>
            <a:r>
              <a:rPr lang="en-US" dirty="0"/>
              <a:t>Checking Program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2656826" y="459492"/>
            <a:ext cx="9134129" cy="6398508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#include &lt;</a:t>
            </a:r>
            <a:r>
              <a:rPr lang="en-US" sz="1400" b="1" dirty="0" err="1">
                <a:solidFill>
                  <a:schemeClr val="bg2"/>
                </a:solidFill>
              </a:rPr>
              <a:t>stdio.h</a:t>
            </a:r>
            <a:r>
              <a:rPr lang="en-US" sz="14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//#include </a:t>
            </a:r>
            <a:r>
              <a:rPr lang="en-US" sz="1400" b="1" u="sng" dirty="0">
                <a:solidFill>
                  <a:schemeClr val="bg2"/>
                </a:solidFill>
              </a:rPr>
              <a:t>&lt;</a:t>
            </a:r>
            <a:r>
              <a:rPr lang="en-US" sz="1400" b="1" u="sng" dirty="0" err="1">
                <a:solidFill>
                  <a:schemeClr val="bg2"/>
                </a:solidFill>
              </a:rPr>
              <a:t>strings.h</a:t>
            </a:r>
            <a:r>
              <a:rPr lang="en-US" sz="1400" b="1" u="sng" dirty="0">
                <a:solidFill>
                  <a:schemeClr val="bg2"/>
                </a:solidFill>
              </a:rPr>
              <a:t>&gt;</a:t>
            </a:r>
            <a:endParaRPr lang="en-US" sz="14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//#include </a:t>
            </a:r>
            <a:r>
              <a:rPr lang="en-US" sz="1400" b="1" u="sng" dirty="0">
                <a:solidFill>
                  <a:schemeClr val="bg2"/>
                </a:solidFill>
              </a:rPr>
              <a:t>&lt;</a:t>
            </a:r>
            <a:r>
              <a:rPr lang="en-US" sz="1400" b="1" u="sng" dirty="0" err="1">
                <a:solidFill>
                  <a:schemeClr val="bg2"/>
                </a:solidFill>
              </a:rPr>
              <a:t>string.h</a:t>
            </a:r>
            <a:r>
              <a:rPr lang="en-US" sz="1400" b="1" u="sng" dirty="0">
                <a:solidFill>
                  <a:schemeClr val="bg2"/>
                </a:solidFill>
              </a:rPr>
              <a:t>&gt;</a:t>
            </a:r>
            <a:endParaRPr lang="en-US" sz="14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#include &lt;</a:t>
            </a:r>
            <a:r>
              <a:rPr lang="en-US" sz="1400" b="1" dirty="0" err="1">
                <a:solidFill>
                  <a:schemeClr val="bg2"/>
                </a:solidFill>
              </a:rPr>
              <a:t>cstring</a:t>
            </a:r>
            <a:r>
              <a:rPr lang="en-US" sz="14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//#include </a:t>
            </a:r>
            <a:r>
              <a:rPr lang="en-US" sz="1400" b="1" u="sng" dirty="0">
                <a:solidFill>
                  <a:schemeClr val="bg2"/>
                </a:solidFill>
              </a:rPr>
              <a:t>&lt;</a:t>
            </a:r>
            <a:r>
              <a:rPr lang="en-US" sz="1400" b="1" u="sng" dirty="0" err="1">
                <a:solidFill>
                  <a:schemeClr val="bg2"/>
                </a:solidFill>
              </a:rPr>
              <a:t>iostream.h</a:t>
            </a:r>
            <a:r>
              <a:rPr lang="en-US" sz="1400" b="1" u="sng" dirty="0">
                <a:solidFill>
                  <a:schemeClr val="bg2"/>
                </a:solidFill>
              </a:rPr>
              <a:t>&gt;</a:t>
            </a:r>
            <a:endParaRPr lang="en-US" sz="14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#include &lt;</a:t>
            </a:r>
            <a:r>
              <a:rPr lang="en-US" sz="1400" b="1" dirty="0" err="1">
                <a:solidFill>
                  <a:schemeClr val="bg2"/>
                </a:solidFill>
              </a:rPr>
              <a:t>iostream</a:t>
            </a:r>
            <a:r>
              <a:rPr lang="en-US" sz="14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bg2"/>
                </a:solidFill>
              </a:rPr>
              <a:t>using namespace </a:t>
            </a:r>
            <a:r>
              <a:rPr lang="en-US" sz="1400" b="1" dirty="0" err="1">
                <a:solidFill>
                  <a:schemeClr val="bg2"/>
                </a:solidFill>
              </a:rPr>
              <a:t>std</a:t>
            </a:r>
            <a:r>
              <a:rPr lang="en-US" sz="1400" b="1" dirty="0">
                <a:solidFill>
                  <a:schemeClr val="bg2"/>
                </a:solidFill>
              </a:rPr>
              <a:t>;</a:t>
            </a:r>
            <a:br>
              <a:rPr lang="en-US" sz="1400" b="1" dirty="0">
                <a:solidFill>
                  <a:schemeClr val="bg2"/>
                </a:solidFill>
              </a:rPr>
            </a:br>
            <a:endParaRPr lang="en-US" sz="14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bg2"/>
                </a:solidFill>
              </a:rPr>
              <a:t>int</a:t>
            </a:r>
            <a:r>
              <a:rPr lang="en-US" sz="1600" b="1" dirty="0">
                <a:solidFill>
                  <a:schemeClr val="bg2"/>
                </a:solidFill>
              </a:rPr>
              <a:t> main(</a:t>
            </a:r>
            <a:r>
              <a:rPr lang="en-US" sz="1600" b="1" dirty="0" err="1">
                <a:solidFill>
                  <a:schemeClr val="bg2"/>
                </a:solidFill>
              </a:rPr>
              <a:t>int</a:t>
            </a:r>
            <a:r>
              <a:rPr lang="en-US" sz="1600" b="1" dirty="0">
                <a:solidFill>
                  <a:schemeClr val="bg2"/>
                </a:solidFill>
              </a:rPr>
              <a:t> </a:t>
            </a:r>
            <a:r>
              <a:rPr lang="en-US" sz="1600" b="1" dirty="0" err="1">
                <a:solidFill>
                  <a:schemeClr val="bg2"/>
                </a:solidFill>
              </a:rPr>
              <a:t>argc</a:t>
            </a:r>
            <a:r>
              <a:rPr lang="en-US" sz="1600" b="1" dirty="0">
                <a:solidFill>
                  <a:schemeClr val="bg2"/>
                </a:solidFill>
              </a:rPr>
              <a:t>, char *</a:t>
            </a:r>
            <a:r>
              <a:rPr lang="en-US" sz="1600" b="1" dirty="0" err="1">
                <a:solidFill>
                  <a:schemeClr val="bg2"/>
                </a:solidFill>
              </a:rPr>
              <a:t>argv</a:t>
            </a:r>
            <a:r>
              <a:rPr lang="en-US" sz="1600" b="1" dirty="0">
                <a:solidFill>
                  <a:schemeClr val="bg2"/>
                </a:solidFill>
              </a:rPr>
              <a:t>[])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</a:t>
            </a:r>
            <a:r>
              <a:rPr lang="en-US" sz="1600" b="1" dirty="0" err="1">
                <a:solidFill>
                  <a:schemeClr val="bg2"/>
                </a:solidFill>
              </a:rPr>
              <a:t>int</a:t>
            </a:r>
            <a:r>
              <a:rPr lang="en-US" sz="1600" b="1" dirty="0">
                <a:solidFill>
                  <a:schemeClr val="bg2"/>
                </a:solidFill>
              </a:rPr>
              <a:t> </a:t>
            </a:r>
            <a:r>
              <a:rPr lang="en-US" sz="1600" b="1" dirty="0" err="1">
                <a:solidFill>
                  <a:schemeClr val="bg2"/>
                </a:solidFill>
              </a:rPr>
              <a:t>AccessGranted</a:t>
            </a:r>
            <a:r>
              <a:rPr lang="en-US" sz="1600" b="1" dirty="0">
                <a:solidFill>
                  <a:schemeClr val="bg2"/>
                </a:solidFill>
              </a:rPr>
              <a:t> = -1;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FF0000"/>
                </a:solidFill>
              </a:rPr>
              <a:t>        char </a:t>
            </a:r>
            <a:r>
              <a:rPr lang="en-US" sz="1600" b="1" dirty="0" err="1">
                <a:solidFill>
                  <a:srgbClr val="FF0000"/>
                </a:solidFill>
              </a:rPr>
              <a:t>systemPassword</a:t>
            </a:r>
            <a:r>
              <a:rPr lang="en-US" sz="1600" b="1" dirty="0">
                <a:solidFill>
                  <a:srgbClr val="FF0000"/>
                </a:solidFill>
              </a:rPr>
              <a:t>[12] = "</a:t>
            </a:r>
            <a:r>
              <a:rPr lang="en-US" sz="1600" b="1" dirty="0" err="1">
                <a:solidFill>
                  <a:srgbClr val="FF0000"/>
                </a:solidFill>
              </a:rPr>
              <a:t>MyPwdabc</a:t>
            </a:r>
            <a:r>
              <a:rPr lang="en-US" sz="1600" b="1" dirty="0">
                <a:solidFill>
                  <a:srgbClr val="FF0000"/>
                </a:solidFill>
              </a:rPr>
              <a:t>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FF0000"/>
                </a:solidFill>
              </a:rPr>
              <a:t>        char </a:t>
            </a:r>
            <a:r>
              <a:rPr lang="en-US" sz="1600" b="1" dirty="0" err="1">
                <a:solidFill>
                  <a:srgbClr val="FF0000"/>
                </a:solidFill>
              </a:rPr>
              <a:t>incomingPasswd</a:t>
            </a:r>
            <a:r>
              <a:rPr lang="en-US" sz="1600" b="1" dirty="0">
                <a:solidFill>
                  <a:srgbClr val="FF0000"/>
                </a:solidFill>
              </a:rPr>
              <a:t>[12];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1600" b="1" dirty="0">
                <a:solidFill>
                  <a:schemeClr val="bg2"/>
                </a:solidFill>
              </a:rPr>
            </a:br>
            <a:endParaRPr lang="en-US" sz="16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gets(</a:t>
            </a:r>
            <a:r>
              <a:rPr lang="en-US" sz="1600" b="1" dirty="0" err="1">
                <a:solidFill>
                  <a:schemeClr val="bg2"/>
                </a:solidFill>
              </a:rPr>
              <a:t>incomingPasswd</a:t>
            </a:r>
            <a:r>
              <a:rPr lang="en-US" sz="16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</a:t>
            </a:r>
            <a:r>
              <a:rPr lang="en-US" sz="1600" b="1" dirty="0" err="1">
                <a:solidFill>
                  <a:schemeClr val="bg2"/>
                </a:solidFill>
              </a:rPr>
              <a:t>printf</a:t>
            </a:r>
            <a:r>
              <a:rPr lang="en-US" sz="1600" b="1" dirty="0">
                <a:solidFill>
                  <a:schemeClr val="bg2"/>
                </a:solidFill>
              </a:rPr>
              <a:t>(" target =%s password= %s  </a:t>
            </a:r>
            <a:r>
              <a:rPr lang="en-US" sz="1600" b="1" dirty="0" err="1">
                <a:solidFill>
                  <a:schemeClr val="bg2"/>
                </a:solidFill>
              </a:rPr>
              <a:t>allow_login</a:t>
            </a:r>
            <a:r>
              <a:rPr lang="en-US" sz="1600" b="1" dirty="0">
                <a:solidFill>
                  <a:schemeClr val="bg2"/>
                </a:solidFill>
              </a:rPr>
              <a:t>=%d\n",</a:t>
            </a:r>
            <a:r>
              <a:rPr lang="en-US" sz="1600" b="1" dirty="0" err="1">
                <a:solidFill>
                  <a:schemeClr val="bg2"/>
                </a:solidFill>
              </a:rPr>
              <a:t>systemPassword,incomingPasswd,AccessGranted</a:t>
            </a:r>
            <a:r>
              <a:rPr lang="en-US" sz="16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if (</a:t>
            </a:r>
            <a:r>
              <a:rPr lang="en-US" sz="1600" b="1" dirty="0" err="1">
                <a:solidFill>
                  <a:srgbClr val="FF0000"/>
                </a:solidFill>
              </a:rPr>
              <a:t>str</a:t>
            </a:r>
            <a:r>
              <a:rPr lang="en-US" sz="1600" b="1" u="sng" dirty="0" err="1">
                <a:solidFill>
                  <a:srgbClr val="FF0000"/>
                </a:solidFill>
              </a:rPr>
              <a:t>n</a:t>
            </a:r>
            <a:r>
              <a:rPr lang="en-US" sz="1600" b="1" dirty="0" err="1">
                <a:solidFill>
                  <a:srgbClr val="FF0000"/>
                </a:solidFill>
              </a:rPr>
              <a:t>cmp</a:t>
            </a:r>
            <a:r>
              <a:rPr lang="en-US" sz="1600" b="1" dirty="0">
                <a:solidFill>
                  <a:schemeClr val="bg2"/>
                </a:solidFill>
              </a:rPr>
              <a:t>(incomingPasswd,systemPassword,10) == 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        </a:t>
            </a:r>
            <a:r>
              <a:rPr lang="en-US" sz="1600" b="1" dirty="0" err="1">
                <a:solidFill>
                  <a:schemeClr val="bg2"/>
                </a:solidFill>
              </a:rPr>
              <a:t>AccessGranted</a:t>
            </a:r>
            <a:r>
              <a:rPr lang="en-US" sz="1600" b="1" dirty="0">
                <a:solidFill>
                  <a:schemeClr val="bg2"/>
                </a:solidFill>
              </a:rPr>
              <a:t> = 1;</a:t>
            </a:r>
            <a:br>
              <a:rPr lang="en-US" sz="1600" b="1" dirty="0">
                <a:solidFill>
                  <a:schemeClr val="bg2"/>
                </a:solidFill>
              </a:rPr>
            </a:br>
            <a:endParaRPr lang="en-US" sz="16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if (</a:t>
            </a:r>
            <a:r>
              <a:rPr lang="en-US" sz="1600" b="1" dirty="0" err="1">
                <a:solidFill>
                  <a:schemeClr val="bg2"/>
                </a:solidFill>
              </a:rPr>
              <a:t>AccessGranted</a:t>
            </a:r>
            <a:r>
              <a:rPr lang="en-US" sz="1600" b="1" dirty="0">
                <a:solidFill>
                  <a:schemeClr val="bg2"/>
                </a:solidFill>
              </a:rPr>
              <a:t> == -1)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        </a:t>
            </a:r>
            <a:r>
              <a:rPr lang="en-US" sz="1600" b="1" dirty="0" err="1">
                <a:solidFill>
                  <a:schemeClr val="bg2"/>
                </a:solidFill>
              </a:rPr>
              <a:t>printf</a:t>
            </a:r>
            <a:r>
              <a:rPr lang="en-US" sz="1600" b="1" dirty="0">
                <a:solidFill>
                  <a:schemeClr val="bg2"/>
                </a:solidFill>
              </a:rPr>
              <a:t>("Sorry, Cannot Access files \n target =%s password=%s </a:t>
            </a:r>
            <a:r>
              <a:rPr lang="en-US" sz="1600" b="1" dirty="0" err="1">
                <a:solidFill>
                  <a:schemeClr val="bg2"/>
                </a:solidFill>
              </a:rPr>
              <a:t>allow_login</a:t>
            </a:r>
            <a:r>
              <a:rPr lang="en-US" sz="1600" b="1" dirty="0">
                <a:solidFill>
                  <a:schemeClr val="bg2"/>
                </a:solidFill>
              </a:rPr>
              <a:t>=%d",</a:t>
            </a:r>
            <a:r>
              <a:rPr lang="en-US" sz="1600" b="1" dirty="0" err="1">
                <a:solidFill>
                  <a:schemeClr val="bg2"/>
                </a:solidFill>
              </a:rPr>
              <a:t>systemPassword,incomingPasswd,AccessGranted</a:t>
            </a:r>
            <a:r>
              <a:rPr lang="en-US" sz="16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else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bg2"/>
                </a:solidFill>
              </a:rPr>
              <a:t>                </a:t>
            </a:r>
            <a:r>
              <a:rPr lang="en-US" sz="1600" b="1" dirty="0" err="1">
                <a:solidFill>
                  <a:schemeClr val="bg2"/>
                </a:solidFill>
              </a:rPr>
              <a:t>printf</a:t>
            </a:r>
            <a:r>
              <a:rPr lang="en-US" sz="1600" b="1" dirty="0">
                <a:solidFill>
                  <a:schemeClr val="bg2"/>
                </a:solidFill>
              </a:rPr>
              <a:t>("[OK] .... read files now! ");</a:t>
            </a:r>
            <a:endParaRPr lang="en-US" sz="1400" b="1" dirty="0">
              <a:solidFill>
                <a:schemeClr val="bg2"/>
              </a:solidFill>
            </a:endParaRPr>
          </a:p>
        </p:txBody>
      </p:sp>
      <p:pic>
        <p:nvPicPr>
          <p:cNvPr id="36" name="Shape 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077" y="1435925"/>
            <a:ext cx="2455749" cy="268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045991" y="242837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Stack Access Quiz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2249850" y="1866325"/>
            <a:ext cx="8107199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main(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argc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, char *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argv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[]) {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allow_login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= 0;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char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pwdstr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[12];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char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targetpwd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[12] = "MyPwd123";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gets(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pwdstr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if (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strncmp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pwdstr,targetpwd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, 12) == 0)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       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allow_login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= 1;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900" b="1" dirty="0">
              <a:solidFill>
                <a:srgbClr val="4E75A8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if (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allow_login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== 0)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       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printf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("Login request rejected");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else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                </a:t>
            </a:r>
            <a:r>
              <a:rPr lang="en-US" sz="1900" b="1" dirty="0" err="1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printf</a:t>
            </a: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("Login request allowed");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b="1" dirty="0">
                <a:solidFill>
                  <a:srgbClr val="4E75A8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chemeClr val="dk1"/>
              </a:solidFill>
              <a:latin typeface="Menlo Regular"/>
              <a:ea typeface="Menlo Regular"/>
              <a:cs typeface="Menlo Regular"/>
              <a:sym typeface="Menlo Regular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2122200" y="664487"/>
            <a:ext cx="10014899" cy="144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lang="en-US" sz="28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Check the lines of code, when executed, accesses addresses in the </a:t>
            </a:r>
            <a:r>
              <a:rPr lang="en-US" sz="24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stack frame for main()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:</a:t>
            </a:r>
          </a:p>
        </p:txBody>
      </p:sp>
      <p:sp>
        <p:nvSpPr>
          <p:cNvPr id="45" name="Shape 45"/>
          <p:cNvSpPr/>
          <p:nvPr/>
        </p:nvSpPr>
        <p:spPr>
          <a:xfrm>
            <a:off x="3029624" y="4848300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>
            <a:off x="4096424" y="5192475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3027299" y="5496375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4096424" y="5866525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3029632" y="3190815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029632" y="3543352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029632" y="3895889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4096432" y="4162500"/>
            <a:ext cx="303900" cy="303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0" y="564575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59"/>
          <p:cNvPicPr preferRelativeResize="0"/>
          <p:nvPr/>
        </p:nvPicPr>
        <p:blipFill rotWithShape="1">
          <a:blip r:embed="rId3">
            <a:alphaModFix/>
          </a:blip>
          <a:srcRect l="40617"/>
          <a:stretch/>
        </p:blipFill>
        <p:spPr>
          <a:xfrm>
            <a:off x="4276150" y="1295500"/>
            <a:ext cx="3901801" cy="512589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Understanding the Stack</a:t>
            </a:r>
          </a:p>
        </p:txBody>
      </p:sp>
      <p:cxnSp>
        <p:nvCxnSpPr>
          <p:cNvPr id="61" name="Shape 61"/>
          <p:cNvCxnSpPr/>
          <p:nvPr/>
        </p:nvCxnSpPr>
        <p:spPr>
          <a:xfrm>
            <a:off x="3067000" y="2040925"/>
            <a:ext cx="0" cy="3317100"/>
          </a:xfrm>
          <a:prstGeom prst="straightConnector1">
            <a:avLst/>
          </a:prstGeom>
          <a:noFill/>
          <a:ln w="38100" cap="flat" cmpd="sng">
            <a:solidFill>
              <a:srgbClr val="4E75A8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2" name="Shape 62"/>
          <p:cNvSpPr txBox="1"/>
          <p:nvPr/>
        </p:nvSpPr>
        <p:spPr>
          <a:xfrm>
            <a:off x="1955150" y="1295500"/>
            <a:ext cx="2762100" cy="49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5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High Address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2071600" y="5720025"/>
            <a:ext cx="3901800" cy="3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5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Low Address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235353" y="2130324"/>
            <a:ext cx="6917182" cy="452314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#include &lt;</a:t>
            </a:r>
            <a:r>
              <a:rPr lang="en-US" sz="1100" b="1" dirty="0" err="1">
                <a:solidFill>
                  <a:schemeClr val="bg2"/>
                </a:solidFill>
              </a:rPr>
              <a:t>stdio.h</a:t>
            </a:r>
            <a:r>
              <a:rPr lang="en-US" sz="11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//#include </a:t>
            </a:r>
            <a:r>
              <a:rPr lang="en-US" sz="1100" b="1" u="sng" dirty="0">
                <a:solidFill>
                  <a:schemeClr val="bg2"/>
                </a:solidFill>
              </a:rPr>
              <a:t>&lt;</a:t>
            </a:r>
            <a:r>
              <a:rPr lang="en-US" sz="1100" b="1" u="sng" dirty="0" err="1">
                <a:solidFill>
                  <a:schemeClr val="bg2"/>
                </a:solidFill>
              </a:rPr>
              <a:t>strings.h</a:t>
            </a:r>
            <a:r>
              <a:rPr lang="en-US" sz="1100" b="1" u="sng" dirty="0">
                <a:solidFill>
                  <a:schemeClr val="bg2"/>
                </a:solidFill>
              </a:rPr>
              <a:t>&gt;</a:t>
            </a: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//#include </a:t>
            </a:r>
            <a:r>
              <a:rPr lang="en-US" sz="1100" b="1" u="sng" dirty="0">
                <a:solidFill>
                  <a:schemeClr val="bg2"/>
                </a:solidFill>
              </a:rPr>
              <a:t>&lt;</a:t>
            </a:r>
            <a:r>
              <a:rPr lang="en-US" sz="1100" b="1" u="sng" dirty="0" err="1">
                <a:solidFill>
                  <a:schemeClr val="bg2"/>
                </a:solidFill>
              </a:rPr>
              <a:t>string.h</a:t>
            </a:r>
            <a:r>
              <a:rPr lang="en-US" sz="1100" b="1" u="sng" dirty="0">
                <a:solidFill>
                  <a:schemeClr val="bg2"/>
                </a:solidFill>
              </a:rPr>
              <a:t>&gt;</a:t>
            </a: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#include &lt;</a:t>
            </a:r>
            <a:r>
              <a:rPr lang="en-US" sz="1100" b="1" dirty="0" err="1">
                <a:solidFill>
                  <a:schemeClr val="bg2"/>
                </a:solidFill>
              </a:rPr>
              <a:t>cstring</a:t>
            </a:r>
            <a:r>
              <a:rPr lang="en-US" sz="11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//#include </a:t>
            </a:r>
            <a:r>
              <a:rPr lang="en-US" sz="1100" b="1" u="sng" dirty="0">
                <a:solidFill>
                  <a:schemeClr val="bg2"/>
                </a:solidFill>
              </a:rPr>
              <a:t>&lt;</a:t>
            </a:r>
            <a:r>
              <a:rPr lang="en-US" sz="1100" b="1" u="sng" dirty="0" err="1">
                <a:solidFill>
                  <a:schemeClr val="bg2"/>
                </a:solidFill>
              </a:rPr>
              <a:t>iostream.h</a:t>
            </a:r>
            <a:r>
              <a:rPr lang="en-US" sz="1100" b="1" u="sng" dirty="0">
                <a:solidFill>
                  <a:schemeClr val="bg2"/>
                </a:solidFill>
              </a:rPr>
              <a:t>&gt;</a:t>
            </a: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#include &lt;</a:t>
            </a:r>
            <a:r>
              <a:rPr lang="en-US" sz="1100" b="1" dirty="0" err="1">
                <a:solidFill>
                  <a:schemeClr val="bg2"/>
                </a:solidFill>
              </a:rPr>
              <a:t>iostream</a:t>
            </a:r>
            <a:r>
              <a:rPr lang="en-US" sz="1100" b="1" dirty="0">
                <a:solidFill>
                  <a:schemeClr val="bg2"/>
                </a:solidFill>
              </a:rPr>
              <a:t>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using namespace </a:t>
            </a:r>
            <a:r>
              <a:rPr lang="en-US" sz="1100" b="1" dirty="0" err="1">
                <a:solidFill>
                  <a:schemeClr val="bg2"/>
                </a:solidFill>
              </a:rPr>
              <a:t>std</a:t>
            </a:r>
            <a:r>
              <a:rPr lang="en-US" sz="1100" b="1" dirty="0">
                <a:solidFill>
                  <a:schemeClr val="bg2"/>
                </a:solidFill>
              </a:rPr>
              <a:t>;</a:t>
            </a:r>
            <a:br>
              <a:rPr lang="en-US" sz="1100" b="1" dirty="0">
                <a:solidFill>
                  <a:schemeClr val="bg2"/>
                </a:solidFill>
              </a:rPr>
            </a:b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 err="1">
                <a:solidFill>
                  <a:schemeClr val="bg2"/>
                </a:solidFill>
              </a:rPr>
              <a:t>int</a:t>
            </a:r>
            <a:r>
              <a:rPr lang="en-US" sz="1100" b="1" dirty="0">
                <a:solidFill>
                  <a:schemeClr val="bg2"/>
                </a:solidFill>
              </a:rPr>
              <a:t> main(</a:t>
            </a:r>
            <a:r>
              <a:rPr lang="en-US" sz="1100" b="1" dirty="0" err="1">
                <a:solidFill>
                  <a:schemeClr val="bg2"/>
                </a:solidFill>
              </a:rPr>
              <a:t>int</a:t>
            </a:r>
            <a:r>
              <a:rPr lang="en-US" sz="1100" b="1" dirty="0">
                <a:solidFill>
                  <a:schemeClr val="bg2"/>
                </a:solidFill>
              </a:rPr>
              <a:t> </a:t>
            </a:r>
            <a:r>
              <a:rPr lang="en-US" sz="1100" b="1" dirty="0" err="1">
                <a:solidFill>
                  <a:schemeClr val="bg2"/>
                </a:solidFill>
              </a:rPr>
              <a:t>argc</a:t>
            </a:r>
            <a:r>
              <a:rPr lang="en-US" sz="1100" b="1" dirty="0">
                <a:solidFill>
                  <a:schemeClr val="bg2"/>
                </a:solidFill>
              </a:rPr>
              <a:t>, char *</a:t>
            </a:r>
            <a:r>
              <a:rPr lang="en-US" sz="1100" b="1" dirty="0" err="1">
                <a:solidFill>
                  <a:schemeClr val="bg2"/>
                </a:solidFill>
              </a:rPr>
              <a:t>argv</a:t>
            </a:r>
            <a:r>
              <a:rPr lang="en-US" sz="1100" b="1" dirty="0">
                <a:solidFill>
                  <a:schemeClr val="bg2"/>
                </a:solidFill>
              </a:rPr>
              <a:t>[])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</a:t>
            </a:r>
            <a:r>
              <a:rPr lang="en-US" sz="1100" b="1" dirty="0" err="1">
                <a:solidFill>
                  <a:schemeClr val="bg2"/>
                </a:solidFill>
              </a:rPr>
              <a:t>int</a:t>
            </a:r>
            <a:r>
              <a:rPr lang="en-US" sz="1100" b="1" dirty="0">
                <a:solidFill>
                  <a:schemeClr val="bg2"/>
                </a:solidFill>
              </a:rPr>
              <a:t> </a:t>
            </a:r>
            <a:r>
              <a:rPr lang="en-US" sz="1100" b="1" dirty="0" err="1">
                <a:solidFill>
                  <a:schemeClr val="bg2"/>
                </a:solidFill>
              </a:rPr>
              <a:t>AccessGranted</a:t>
            </a:r>
            <a:r>
              <a:rPr lang="en-US" sz="1100" b="1" dirty="0">
                <a:solidFill>
                  <a:schemeClr val="bg2"/>
                </a:solidFill>
              </a:rPr>
              <a:t> = -1;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char </a:t>
            </a:r>
            <a:r>
              <a:rPr lang="en-US" sz="1100" b="1" dirty="0" err="1">
                <a:solidFill>
                  <a:schemeClr val="bg2"/>
                </a:solidFill>
              </a:rPr>
              <a:t>systemPassword</a:t>
            </a:r>
            <a:r>
              <a:rPr lang="en-US" sz="1100" b="1" dirty="0">
                <a:solidFill>
                  <a:schemeClr val="bg2"/>
                </a:solidFill>
              </a:rPr>
              <a:t>[12] = "</a:t>
            </a:r>
            <a:r>
              <a:rPr lang="en-US" sz="1100" b="1" dirty="0" err="1">
                <a:solidFill>
                  <a:schemeClr val="bg2"/>
                </a:solidFill>
              </a:rPr>
              <a:t>MyPwdabc</a:t>
            </a:r>
            <a:r>
              <a:rPr lang="en-US" sz="1100" b="1" dirty="0">
                <a:solidFill>
                  <a:schemeClr val="bg2"/>
                </a:solidFill>
              </a:rPr>
              <a:t>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char </a:t>
            </a:r>
            <a:r>
              <a:rPr lang="en-US" sz="1100" b="1" dirty="0" err="1">
                <a:solidFill>
                  <a:schemeClr val="bg2"/>
                </a:solidFill>
              </a:rPr>
              <a:t>incomingPasswd</a:t>
            </a:r>
            <a:r>
              <a:rPr lang="en-US" sz="1100" b="1" dirty="0">
                <a:solidFill>
                  <a:schemeClr val="bg2"/>
                </a:solidFill>
              </a:rPr>
              <a:t>[12];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1100" b="1" dirty="0">
                <a:solidFill>
                  <a:schemeClr val="bg2"/>
                </a:solidFill>
              </a:rPr>
            </a:b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gets(</a:t>
            </a:r>
            <a:r>
              <a:rPr lang="en-US" sz="1100" b="1" dirty="0" err="1">
                <a:solidFill>
                  <a:schemeClr val="bg2"/>
                </a:solidFill>
              </a:rPr>
              <a:t>incomingPasswd</a:t>
            </a:r>
            <a:r>
              <a:rPr lang="en-US" sz="11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</a:t>
            </a:r>
            <a:r>
              <a:rPr lang="en-US" sz="1100" b="1" dirty="0" err="1">
                <a:solidFill>
                  <a:schemeClr val="bg2"/>
                </a:solidFill>
              </a:rPr>
              <a:t>printf</a:t>
            </a:r>
            <a:r>
              <a:rPr lang="en-US" sz="1100" b="1" dirty="0">
                <a:solidFill>
                  <a:schemeClr val="bg2"/>
                </a:solidFill>
              </a:rPr>
              <a:t>(" target =%s password= %s  </a:t>
            </a:r>
            <a:r>
              <a:rPr lang="en-US" sz="1100" b="1" dirty="0" err="1">
                <a:solidFill>
                  <a:schemeClr val="bg2"/>
                </a:solidFill>
              </a:rPr>
              <a:t>allow_login</a:t>
            </a:r>
            <a:r>
              <a:rPr lang="en-US" sz="1100" b="1" dirty="0">
                <a:solidFill>
                  <a:schemeClr val="bg2"/>
                </a:solidFill>
              </a:rPr>
              <a:t>=%d\n",</a:t>
            </a:r>
            <a:r>
              <a:rPr lang="en-US" sz="1100" b="1" dirty="0" err="1">
                <a:solidFill>
                  <a:schemeClr val="bg2"/>
                </a:solidFill>
              </a:rPr>
              <a:t>systemPassword,incomingPasswd,AccessGranted</a:t>
            </a:r>
            <a:r>
              <a:rPr lang="en-US" sz="11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if (</a:t>
            </a:r>
            <a:r>
              <a:rPr lang="en-US" sz="1100" b="1" dirty="0" err="1">
                <a:solidFill>
                  <a:schemeClr val="bg2"/>
                </a:solidFill>
              </a:rPr>
              <a:t>strncmp</a:t>
            </a:r>
            <a:r>
              <a:rPr lang="en-US" sz="1100" b="1" dirty="0">
                <a:solidFill>
                  <a:schemeClr val="bg2"/>
                </a:solidFill>
              </a:rPr>
              <a:t>(incomingPasswd,systemPassword,10) == 0)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        </a:t>
            </a:r>
            <a:r>
              <a:rPr lang="en-US" sz="1100" b="1" dirty="0" err="1">
                <a:solidFill>
                  <a:schemeClr val="bg2"/>
                </a:solidFill>
              </a:rPr>
              <a:t>AccessGranted</a:t>
            </a:r>
            <a:r>
              <a:rPr lang="en-US" sz="1100" b="1" dirty="0">
                <a:solidFill>
                  <a:schemeClr val="bg2"/>
                </a:solidFill>
              </a:rPr>
              <a:t> = 1;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1100" b="1" dirty="0">
                <a:solidFill>
                  <a:schemeClr val="bg2"/>
                </a:solidFill>
              </a:rPr>
            </a:b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if (</a:t>
            </a:r>
            <a:r>
              <a:rPr lang="en-US" sz="1100" b="1" dirty="0" err="1">
                <a:solidFill>
                  <a:schemeClr val="bg2"/>
                </a:solidFill>
              </a:rPr>
              <a:t>AccessGranted</a:t>
            </a:r>
            <a:r>
              <a:rPr lang="en-US" sz="1100" b="1" dirty="0">
                <a:solidFill>
                  <a:schemeClr val="bg2"/>
                </a:solidFill>
              </a:rPr>
              <a:t> == -1)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        </a:t>
            </a:r>
            <a:r>
              <a:rPr lang="en-US" sz="1100" b="1" dirty="0" err="1">
                <a:solidFill>
                  <a:schemeClr val="bg2"/>
                </a:solidFill>
              </a:rPr>
              <a:t>printf</a:t>
            </a:r>
            <a:r>
              <a:rPr lang="en-US" sz="1100" b="1" dirty="0">
                <a:solidFill>
                  <a:schemeClr val="bg2"/>
                </a:solidFill>
              </a:rPr>
              <a:t>("Sorry, Cannot Access files \n target =%s password=%s </a:t>
            </a:r>
            <a:r>
              <a:rPr lang="en-US" sz="1100" b="1" dirty="0" err="1">
                <a:solidFill>
                  <a:schemeClr val="bg2"/>
                </a:solidFill>
              </a:rPr>
              <a:t>allow_login</a:t>
            </a:r>
            <a:r>
              <a:rPr lang="en-US" sz="1100" b="1" dirty="0">
                <a:solidFill>
                  <a:schemeClr val="bg2"/>
                </a:solidFill>
              </a:rPr>
              <a:t>=%d",</a:t>
            </a:r>
            <a:r>
              <a:rPr lang="en-US" sz="1100" b="1" dirty="0" err="1">
                <a:solidFill>
                  <a:schemeClr val="bg2"/>
                </a:solidFill>
              </a:rPr>
              <a:t>systemPassword,incomingPasswd,AccessGranted</a:t>
            </a:r>
            <a:r>
              <a:rPr lang="en-US" sz="1100" b="1" dirty="0">
                <a:solidFill>
                  <a:schemeClr val="bg2"/>
                </a:solidFill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else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solidFill>
                  <a:schemeClr val="bg2"/>
                </a:solidFill>
              </a:rPr>
              <a:t>                </a:t>
            </a:r>
            <a:r>
              <a:rPr lang="en-US" sz="1100" b="1" dirty="0" err="1">
                <a:solidFill>
                  <a:schemeClr val="bg2"/>
                </a:solidFill>
              </a:rPr>
              <a:t>printf</a:t>
            </a:r>
            <a:r>
              <a:rPr lang="en-US" sz="1100" b="1" dirty="0">
                <a:solidFill>
                  <a:schemeClr val="bg2"/>
                </a:solidFill>
              </a:rPr>
              <a:t>("[OK] .... read files now! ");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900" b="1" dirty="0">
              <a:solidFill>
                <a:srgbClr val="4E75A8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247070" y="220875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Attacker </a:t>
            </a:r>
            <a:r>
              <a:rPr lang="en-US"/>
              <a:t>Bad Input</a:t>
            </a:r>
            <a:r>
              <a:rPr lang="en-US">
                <a:solidFill>
                  <a:srgbClr val="9B37AA"/>
                </a:solidFill>
              </a:rPr>
              <a:t> Quiz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2247078" y="687625"/>
            <a:ext cx="10014899" cy="144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lang="en-US" sz="27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rtl="0">
              <a:spcBef>
                <a:spcPts val="0"/>
              </a:spcBef>
              <a:buNone/>
            </a:pP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What </a:t>
            </a:r>
            <a:r>
              <a:rPr lang="en-US" sz="24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type of password string 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could defeat the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password check code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? (Check all that apply)</a:t>
            </a:r>
          </a:p>
        </p:txBody>
      </p:sp>
      <p:sp>
        <p:nvSpPr>
          <p:cNvPr id="72" name="Shape 72"/>
          <p:cNvSpPr/>
          <p:nvPr/>
        </p:nvSpPr>
        <p:spPr>
          <a:xfrm>
            <a:off x="6889428" y="2226650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7500828" y="2041450"/>
            <a:ext cx="4513500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dk1"/>
                </a:solidFill>
              </a:rPr>
              <a:t>Any password of length greater than </a:t>
            </a:r>
            <a:r>
              <a:rPr lang="en-US" sz="2000" b="1" dirty="0">
                <a:solidFill>
                  <a:srgbClr val="4E75A8"/>
                </a:solidFill>
              </a:rPr>
              <a:t>12 bytes that ends in ‘123’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dk1"/>
                </a:solidFill>
              </a:rPr>
              <a:t>Any password of length greater than </a:t>
            </a:r>
            <a:r>
              <a:rPr lang="en-US" sz="2000" b="1" dirty="0">
                <a:solidFill>
                  <a:srgbClr val="4E75A8"/>
                </a:solidFill>
              </a:rPr>
              <a:t>16 bytes that begins with ‘MyPwd123’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dk1"/>
                </a:solidFill>
              </a:rPr>
              <a:t>Any password of length greater than </a:t>
            </a:r>
            <a:r>
              <a:rPr lang="en-US" sz="2000" b="1" dirty="0">
                <a:solidFill>
                  <a:srgbClr val="4E75A8"/>
                </a:solidFill>
              </a:rPr>
              <a:t>8 bytes </a:t>
            </a:r>
          </a:p>
        </p:txBody>
      </p:sp>
      <p:cxnSp>
        <p:nvCxnSpPr>
          <p:cNvPr id="74" name="Shape 74"/>
          <p:cNvCxnSpPr/>
          <p:nvPr/>
        </p:nvCxnSpPr>
        <p:spPr>
          <a:xfrm>
            <a:off x="6753548" y="2041450"/>
            <a:ext cx="0" cy="4348499"/>
          </a:xfrm>
          <a:prstGeom prst="straightConnector1">
            <a:avLst/>
          </a:prstGeom>
          <a:noFill/>
          <a:ln w="38100" cap="flat" cmpd="sng">
            <a:solidFill>
              <a:srgbClr val="4E75A8"/>
            </a:solidFill>
            <a:prstDash val="dot"/>
            <a:round/>
            <a:headEnd type="none" w="lg" len="lg"/>
            <a:tailEnd type="none" w="lg" len="lg"/>
          </a:ln>
        </p:spPr>
      </p:cxnSp>
      <p:sp>
        <p:nvSpPr>
          <p:cNvPr id="75" name="Shape 75"/>
          <p:cNvSpPr/>
          <p:nvPr/>
        </p:nvSpPr>
        <p:spPr>
          <a:xfrm>
            <a:off x="6889428" y="3292698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/>
          <p:nvPr/>
        </p:nvSpPr>
        <p:spPr>
          <a:xfrm>
            <a:off x="6889428" y="4610648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00" y="331800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876275" y="1277250"/>
            <a:ext cx="104463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</a:rPr>
              <a:t>We type a </a:t>
            </a:r>
            <a:r>
              <a:rPr lang="en-US" sz="3000" b="1" dirty="0">
                <a:solidFill>
                  <a:srgbClr val="6B9462"/>
                </a:solidFill>
              </a:rPr>
              <a:t>correct password</a:t>
            </a:r>
            <a:r>
              <a:rPr lang="en-US" sz="3000" dirty="0">
                <a:solidFill>
                  <a:schemeClr val="dk1"/>
                </a:solidFill>
              </a:rPr>
              <a:t> (</a:t>
            </a:r>
            <a:r>
              <a:rPr lang="en-US" sz="3000" b="1" dirty="0">
                <a:solidFill>
                  <a:srgbClr val="6B9462"/>
                </a:solidFill>
              </a:rPr>
              <a:t>MyPwd123</a:t>
            </a:r>
            <a:r>
              <a:rPr lang="en-US" sz="3000" dirty="0">
                <a:solidFill>
                  <a:schemeClr val="dk1"/>
                </a:solidFill>
              </a:rPr>
              <a:t>) of less than 12 characters: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228600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6B9462"/>
                </a:solidFill>
              </a:rPr>
              <a:t>The login request is allowed.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</a:rPr>
              <a:t>Now let us type “</a:t>
            </a:r>
            <a:r>
              <a:rPr lang="en-US" sz="3000" b="1" dirty="0" err="1">
                <a:solidFill>
                  <a:srgbClr val="B22828"/>
                </a:solidFill>
              </a:rPr>
              <a:t>BadPassWd</a:t>
            </a:r>
            <a:r>
              <a:rPr lang="en-US" sz="3000" dirty="0">
                <a:solidFill>
                  <a:schemeClr val="dk1"/>
                </a:solidFill>
              </a:rPr>
              <a:t>” when we are asked to provide the password: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182880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B22828"/>
                </a:solidFill>
              </a:rPr>
              <a:t>The login request is rejected.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Attacker Code Execution</a:t>
            </a: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3">
            <a:alphaModFix/>
          </a:blip>
          <a:srcRect r="49336"/>
          <a:stretch/>
        </p:blipFill>
        <p:spPr>
          <a:xfrm>
            <a:off x="1674337" y="5230524"/>
            <a:ext cx="1342350" cy="133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l="51786"/>
          <a:stretch/>
        </p:blipFill>
        <p:spPr>
          <a:xfrm>
            <a:off x="1794876" y="2355099"/>
            <a:ext cx="1342350" cy="1401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Attacker Code Execution</a:t>
            </a:r>
          </a:p>
        </p:txBody>
      </p:sp>
      <p:pic>
        <p:nvPicPr>
          <p:cNvPr id="93" name="Shape 93"/>
          <p:cNvPicPr preferRelativeResize="0"/>
          <p:nvPr/>
        </p:nvPicPr>
        <p:blipFill rotWithShape="1">
          <a:blip r:embed="rId3">
            <a:alphaModFix/>
          </a:blip>
          <a:srcRect l="40617"/>
          <a:stretch/>
        </p:blipFill>
        <p:spPr>
          <a:xfrm>
            <a:off x="3666550" y="1295500"/>
            <a:ext cx="3901801" cy="5125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2150" y="1295400"/>
            <a:ext cx="3609550" cy="507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/>
        </p:nvSpPr>
        <p:spPr>
          <a:xfrm>
            <a:off x="948225" y="1887225"/>
            <a:ext cx="3040199" cy="431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If we type a really long string, we will </a:t>
            </a:r>
            <a:r>
              <a:rPr lang="en-US" sz="24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overflow 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into the return address space.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Attacker Code Execution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 l="40617"/>
          <a:stretch/>
        </p:blipFill>
        <p:spPr>
          <a:xfrm>
            <a:off x="3666550" y="1295500"/>
            <a:ext cx="3901801" cy="5125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2150" y="1295400"/>
            <a:ext cx="3609550" cy="507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/>
        </p:nvSpPr>
        <p:spPr>
          <a:xfrm>
            <a:off x="626351" y="1887225"/>
            <a:ext cx="3040199" cy="431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2307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We can carefully </a:t>
            </a:r>
            <a:r>
              <a:rPr lang="en-US" sz="24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overflow the return address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so it contains the value of an address where we put </a:t>
            </a:r>
            <a:r>
              <a:rPr lang="en-US" sz="2400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some code we want executed</a:t>
            </a:r>
            <a:r>
              <a:rPr lang="en-US" sz="24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</a:t>
            </a:r>
          </a:p>
          <a:p>
            <a:pPr lvl="0" rtl="0">
              <a:spcBef>
                <a:spcPts val="0"/>
              </a:spcBef>
              <a:buNone/>
            </a:pPr>
            <a:endParaRPr sz="24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Attacker Code Execution</a:t>
            </a: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l="40617"/>
          <a:stretch/>
        </p:blipFill>
        <p:spPr>
          <a:xfrm>
            <a:off x="3666550" y="1295500"/>
            <a:ext cx="3901801" cy="5125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2150" y="1295400"/>
            <a:ext cx="3609550" cy="507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/>
        </p:nvSpPr>
        <p:spPr>
          <a:xfrm>
            <a:off x="2277600" y="859525"/>
            <a:ext cx="10014899" cy="144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lang="en-US" sz="32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rtl="0"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Which of these </a:t>
            </a:r>
            <a:r>
              <a:rPr lang="en-US" sz="2800" b="1" dirty="0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vulnerabilities </a:t>
            </a: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applies to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the code:</a:t>
            </a:r>
          </a:p>
        </p:txBody>
      </p:sp>
      <p:sp>
        <p:nvSpPr>
          <p:cNvPr id="119" name="Shape 119"/>
          <p:cNvSpPr/>
          <p:nvPr/>
        </p:nvSpPr>
        <p:spPr>
          <a:xfrm>
            <a:off x="944375" y="2446400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516650" y="2253125"/>
            <a:ext cx="10097700" cy="47708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The target password was too short, this made it easy to overflow the buffer.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The code did not check the input and reject password strings longer than 12 bytes.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The code did not add extra, unused variables. If this is done then when the user inputs a long password, it won’t overflow into the return address.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944375" y="3725550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894825" y="5004700"/>
            <a:ext cx="510000" cy="51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2277600" y="282500"/>
            <a:ext cx="6371099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Buffer Overflow Quiz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475" y="385500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ShellCode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812250" y="2557050"/>
            <a:ext cx="8445299" cy="26391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>
                <a:solidFill>
                  <a:schemeClr val="dk1"/>
                </a:solidFill>
              </a:rPr>
              <a:t>Whose </a:t>
            </a:r>
            <a:r>
              <a:rPr lang="en-US" sz="3200" b="1">
                <a:solidFill>
                  <a:srgbClr val="6B9462"/>
                </a:solidFill>
              </a:rPr>
              <a:t>privileges</a:t>
            </a:r>
            <a:r>
              <a:rPr lang="en-US" sz="3200">
                <a:solidFill>
                  <a:schemeClr val="dk1"/>
                </a:solidFill>
              </a:rPr>
              <a:t> are used when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>
                <a:solidFill>
                  <a:schemeClr val="dk1"/>
                </a:solidFill>
              </a:rPr>
              <a:t>attacker code is executed?</a:t>
            </a: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The host program’s</a:t>
            </a: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>
                <a:solidFill>
                  <a:schemeClr val="dk1"/>
                </a:solidFill>
              </a:rPr>
              <a:t>System service or </a:t>
            </a:r>
            <a:br>
              <a:rPr lang="en-US" sz="3200">
                <a:solidFill>
                  <a:schemeClr val="dk1"/>
                </a:solidFill>
              </a:rPr>
            </a:br>
            <a:r>
              <a:rPr lang="en-US" sz="3200">
                <a:solidFill>
                  <a:schemeClr val="dk1"/>
                </a:solidFill>
              </a:rPr>
              <a:t>OS root privileges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200">
              <a:solidFill>
                <a:srgbClr val="4E75A8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4E75A8"/>
                </a:solidFill>
              </a:rPr>
              <a:t>LEAST Privilege is IMPORTANT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200">
              <a:solidFill>
                <a:srgbClr val="6B9462"/>
              </a:solidFill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812250" y="312200"/>
            <a:ext cx="10983299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200" b="1">
                <a:solidFill>
                  <a:srgbClr val="6B9462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Shell Code: </a:t>
            </a:r>
            <a:r>
              <a:rPr lang="en-US" sz="32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creates a shell which allows it to execute any code the attacker wants.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2262" y="2557050"/>
            <a:ext cx="3248025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960175" y="256637"/>
            <a:ext cx="111201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500">
                <a:solidFill>
                  <a:srgbClr val="9B37AA"/>
                </a:solidFill>
              </a:rPr>
              <a:t>National Vulnerability Database (NVD) Quiz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94350" y="1399650"/>
            <a:ext cx="114033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4E75A8"/>
              </a:buClr>
            </a:pPr>
            <a:r>
              <a:rPr lang="en-US" b="1">
                <a:solidFill>
                  <a:srgbClr val="4E75A8"/>
                </a:solidFill>
              </a:rPr>
              <a:t>How many CVE (Common Vulnerability and Exposure) vulnerabilities do you think NVD will have?</a:t>
            </a:r>
          </a:p>
          <a:p>
            <a:pPr mar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chemeClr val="dk1"/>
                </a:solidFill>
              </a:rPr>
              <a:t>[1] Close to 500, [2] A few thousand, [3] Close to 70000</a:t>
            </a: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4E75A8"/>
              </a:buClr>
            </a:pPr>
            <a:r>
              <a:rPr lang="en-US" b="1">
                <a:solidFill>
                  <a:srgbClr val="4E75A8"/>
                </a:solidFill>
              </a:rPr>
              <a:t>If you search the NVD, how many buffer</a:t>
            </a:r>
            <a:br>
              <a:rPr lang="en-US" b="1">
                <a:solidFill>
                  <a:srgbClr val="4E75A8"/>
                </a:solidFill>
              </a:rPr>
            </a:br>
            <a:r>
              <a:rPr lang="en-US" b="1">
                <a:solidFill>
                  <a:srgbClr val="4E75A8"/>
                </a:solidFill>
              </a:rPr>
              <a:t>overflow vulnerabilities will be reported from the last</a:t>
            </a:r>
            <a:br>
              <a:rPr lang="en-US" b="1">
                <a:solidFill>
                  <a:srgbClr val="4E75A8"/>
                </a:solidFill>
              </a:rPr>
            </a:br>
            <a:r>
              <a:rPr lang="en-US" b="1">
                <a:solidFill>
                  <a:srgbClr val="4E75A8"/>
                </a:solidFill>
              </a:rPr>
              <a:t>three months? </a:t>
            </a:r>
          </a:p>
          <a:p>
            <a:pPr marL="0" lvl="0" indent="4572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074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[1] less than 10, [2] Several hundred, [3] Close to one hundred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4E75A8"/>
              </a:buClr>
            </a:pPr>
            <a:r>
              <a:rPr lang="en-US" b="1">
                <a:solidFill>
                  <a:srgbClr val="4E75A8"/>
                </a:solidFill>
              </a:rPr>
              <a:t>How many buffer overflow vulnerabilities in the last</a:t>
            </a:r>
            <a:br>
              <a:rPr lang="en-US" b="1">
                <a:solidFill>
                  <a:srgbClr val="4E75A8"/>
                </a:solidFill>
              </a:rPr>
            </a:br>
            <a:r>
              <a:rPr lang="en-US" b="1">
                <a:solidFill>
                  <a:srgbClr val="4E75A8"/>
                </a:solidFill>
              </a:rPr>
              <a:t>3 years? </a:t>
            </a:r>
          </a:p>
          <a:p>
            <a:pPr marL="0" lvl="0" indent="4572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4074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[1] Over a thousand, [2] fifty thousand, [3] five hundred</a:t>
            </a:r>
          </a:p>
        </p:txBody>
      </p:sp>
      <p:sp>
        <p:nvSpPr>
          <p:cNvPr id="141" name="Shape 141"/>
          <p:cNvSpPr/>
          <p:nvPr/>
        </p:nvSpPr>
        <p:spPr>
          <a:xfrm>
            <a:off x="8001800" y="1911775"/>
            <a:ext cx="620700" cy="432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3505475" y="3966716"/>
            <a:ext cx="620700" cy="432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2461175" y="5640950"/>
            <a:ext cx="620700" cy="4325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0950" tIns="60950" rIns="60950" bIns="609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300" y="292800"/>
            <a:ext cx="969925" cy="107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812241" y="3048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Variations of Buffer Overflow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000" b="1">
                <a:solidFill>
                  <a:srgbClr val="6B9462"/>
                </a:solidFill>
              </a:rPr>
              <a:t>Return-to-libc</a:t>
            </a:r>
            <a:r>
              <a:rPr lang="en-US" sz="3000">
                <a:solidFill>
                  <a:schemeClr val="dk1"/>
                </a:solidFill>
              </a:rPr>
              <a:t>: the return address is overwritten to point to a standard library function.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000" b="1">
                <a:solidFill>
                  <a:srgbClr val="6B9462"/>
                </a:solidFill>
              </a:rPr>
              <a:t>Heap Overflows</a:t>
            </a:r>
            <a:r>
              <a:rPr lang="en-US" sz="3000">
                <a:solidFill>
                  <a:schemeClr val="dk1"/>
                </a:solidFill>
              </a:rPr>
              <a:t>: data stored in the heap is overwritten. Data can be tables of function pointers.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000" b="1">
                <a:solidFill>
                  <a:srgbClr val="6B9462"/>
                </a:solidFill>
              </a:rPr>
              <a:t>OpenSSL Heartbleed Vulnerability</a:t>
            </a:r>
            <a:r>
              <a:rPr lang="en-US" sz="3000">
                <a:solidFill>
                  <a:schemeClr val="dk1"/>
                </a:solidFill>
              </a:rPr>
              <a:t>: read much more of the buffer than just the data, which may include sensitive data.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Heap Overflow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Buffer overflows that occur in the heap data area. </a:t>
            </a:r>
          </a:p>
          <a:p>
            <a:pPr lvl="1">
              <a:defRPr/>
            </a:pPr>
            <a:r>
              <a:rPr lang="en-US" sz="2400" dirty="0"/>
              <a:t>Typical heap manipulation functions: </a:t>
            </a:r>
            <a:r>
              <a:rPr lang="en-US" sz="2400" dirty="0" err="1"/>
              <a:t>malloc</a:t>
            </a:r>
            <a:r>
              <a:rPr lang="en-US" sz="2400" dirty="0"/>
              <a:t>()/free()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21367" y="5011739"/>
            <a:ext cx="3797300" cy="1042987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43012" name="TextBox 15"/>
          <p:cNvSpPr txBox="1">
            <a:spLocks noChangeArrowheads="1"/>
          </p:cNvSpPr>
          <p:nvPr/>
        </p:nvSpPr>
        <p:spPr bwMode="auto">
          <a:xfrm>
            <a:off x="1426634" y="6054725"/>
            <a:ext cx="17587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/>
              <a:t>Lower Address</a:t>
            </a:r>
          </a:p>
        </p:txBody>
      </p:sp>
      <p:sp>
        <p:nvSpPr>
          <p:cNvPr id="43013" name="TextBox 16"/>
          <p:cNvSpPr txBox="1">
            <a:spLocks noChangeArrowheads="1"/>
          </p:cNvSpPr>
          <p:nvPr/>
        </p:nvSpPr>
        <p:spPr bwMode="auto">
          <a:xfrm>
            <a:off x="1515534" y="3032125"/>
            <a:ext cx="18015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/>
              <a:t>Higher Address</a:t>
            </a:r>
          </a:p>
        </p:txBody>
      </p:sp>
      <p:sp>
        <p:nvSpPr>
          <p:cNvPr id="18" name="Up Arrow 17"/>
          <p:cNvSpPr/>
          <p:nvPr/>
        </p:nvSpPr>
        <p:spPr>
          <a:xfrm>
            <a:off x="3177117" y="5011739"/>
            <a:ext cx="508000" cy="454025"/>
          </a:xfrm>
          <a:prstGeom prst="up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015" name="TextBox 18"/>
          <p:cNvSpPr txBox="1">
            <a:spLocks noChangeArrowheads="1"/>
          </p:cNvSpPr>
          <p:nvPr/>
        </p:nvSpPr>
        <p:spPr bwMode="auto">
          <a:xfrm>
            <a:off x="2872317" y="5465764"/>
            <a:ext cx="138641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/>
              <a:t>Heap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21367" y="3497264"/>
            <a:ext cx="3797300" cy="1042987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22" name="Up Arrow 21"/>
          <p:cNvSpPr/>
          <p:nvPr/>
        </p:nvSpPr>
        <p:spPr>
          <a:xfrm rot="10800000">
            <a:off x="3177118" y="4054476"/>
            <a:ext cx="510116" cy="455613"/>
          </a:xfrm>
          <a:prstGeom prst="up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018" name="TextBox 22"/>
          <p:cNvSpPr txBox="1">
            <a:spLocks noChangeArrowheads="1"/>
          </p:cNvSpPr>
          <p:nvPr/>
        </p:nvSpPr>
        <p:spPr bwMode="auto">
          <a:xfrm>
            <a:off x="2827867" y="3481389"/>
            <a:ext cx="138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/>
              <a:t>Stack</a:t>
            </a:r>
          </a:p>
        </p:txBody>
      </p:sp>
      <p:sp>
        <p:nvSpPr>
          <p:cNvPr id="24" name="Explosion 2 23"/>
          <p:cNvSpPr/>
          <p:nvPr/>
        </p:nvSpPr>
        <p:spPr>
          <a:xfrm>
            <a:off x="4383618" y="5292726"/>
            <a:ext cx="605367" cy="347663"/>
          </a:xfrm>
          <a:prstGeom prst="irregularSeal2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Line Callout 2 24"/>
          <p:cNvSpPr/>
          <p:nvPr/>
        </p:nvSpPr>
        <p:spPr>
          <a:xfrm>
            <a:off x="6915151" y="3622675"/>
            <a:ext cx="4974167" cy="15113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234"/>
              <a:gd name="adj6" fmla="val -42828"/>
            </a:avLst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Courier"/>
                <a:cs typeface="Courier"/>
              </a:rPr>
              <a:t>char* p = </a:t>
            </a:r>
            <a:r>
              <a:rPr lang="en-US" sz="1800" dirty="0" err="1">
                <a:solidFill>
                  <a:schemeClr val="tx1"/>
                </a:solidFill>
                <a:latin typeface="Courier"/>
                <a:cs typeface="Courier"/>
              </a:rPr>
              <a:t>malloc</a:t>
            </a:r>
            <a:r>
              <a:rPr lang="en-US" sz="1800" dirty="0">
                <a:solidFill>
                  <a:schemeClr val="tx1"/>
                </a:solidFill>
                <a:latin typeface="Courier"/>
                <a:cs typeface="Courier"/>
              </a:rPr>
              <a:t> (256);</a:t>
            </a:r>
          </a:p>
          <a:p>
            <a:pPr>
              <a:defRPr/>
            </a:pPr>
            <a:r>
              <a:rPr lang="en-US" sz="1800" dirty="0" err="1">
                <a:solidFill>
                  <a:schemeClr val="tx1"/>
                </a:solidFill>
                <a:latin typeface="Courier"/>
                <a:cs typeface="Courier"/>
              </a:rPr>
              <a:t>memset</a:t>
            </a:r>
            <a:r>
              <a:rPr lang="en-US" sz="1800" dirty="0">
                <a:solidFill>
                  <a:schemeClr val="tx1"/>
                </a:solidFill>
                <a:latin typeface="Courier"/>
                <a:cs typeface="Courier"/>
              </a:rPr>
              <a:t> (p, ‘A’, 1024);</a:t>
            </a:r>
          </a:p>
        </p:txBody>
      </p:sp>
    </p:spTree>
    <p:extLst>
      <p:ext uri="{BB962C8B-B14F-4D97-AF65-F5344CB8AC3E}">
        <p14:creationId xmlns:p14="http://schemas.microsoft.com/office/powerpoint/2010/main" val="2357775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Heap Overflow – Example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1511300" y="1798638"/>
            <a:ext cx="10363200" cy="4114800"/>
          </a:xfrm>
        </p:spPr>
        <p:txBody>
          <a:bodyPr/>
          <a:lstStyle/>
          <a:p>
            <a:pPr>
              <a:defRPr/>
            </a:pPr>
            <a:r>
              <a:rPr lang="en-US" dirty="0"/>
              <a:t>Overwrite the function pointer in the adjacent buffer 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9618" y="4438650"/>
            <a:ext cx="3797300" cy="1042988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59618" y="3400425"/>
            <a:ext cx="3797300" cy="1042988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44037" name="TextBox 7"/>
          <p:cNvSpPr txBox="1">
            <a:spLocks noChangeArrowheads="1"/>
          </p:cNvSpPr>
          <p:nvPr/>
        </p:nvSpPr>
        <p:spPr bwMode="auto">
          <a:xfrm>
            <a:off x="3454401" y="2914650"/>
            <a:ext cx="18015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/>
              <a:t>Higher Address</a:t>
            </a:r>
          </a:p>
        </p:txBody>
      </p:sp>
      <p:sp>
        <p:nvSpPr>
          <p:cNvPr id="44038" name="TextBox 8"/>
          <p:cNvSpPr txBox="1">
            <a:spLocks noChangeArrowheads="1"/>
          </p:cNvSpPr>
          <p:nvPr/>
        </p:nvSpPr>
        <p:spPr bwMode="auto">
          <a:xfrm>
            <a:off x="1557867" y="4014788"/>
            <a:ext cx="9734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/>
              <a:t>Chunk 2</a:t>
            </a:r>
          </a:p>
        </p:txBody>
      </p:sp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1557867" y="5108575"/>
            <a:ext cx="9734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/>
              <a:t>Chunk 1</a:t>
            </a:r>
          </a:p>
        </p:txBody>
      </p:sp>
      <p:sp>
        <p:nvSpPr>
          <p:cNvPr id="2" name="Oval 1"/>
          <p:cNvSpPr/>
          <p:nvPr/>
        </p:nvSpPr>
        <p:spPr>
          <a:xfrm>
            <a:off x="3744385" y="3813175"/>
            <a:ext cx="664633" cy="401638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41" name="TextBox 10"/>
          <p:cNvSpPr txBox="1">
            <a:spLocks noChangeArrowheads="1"/>
          </p:cNvSpPr>
          <p:nvPr/>
        </p:nvSpPr>
        <p:spPr bwMode="auto">
          <a:xfrm>
            <a:off x="4332818" y="3468688"/>
            <a:ext cx="17363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/>
              <a:t>Function Pointer</a:t>
            </a:r>
          </a:p>
        </p:txBody>
      </p:sp>
      <p:sp>
        <p:nvSpPr>
          <p:cNvPr id="44042" name="TextBox 11"/>
          <p:cNvSpPr txBox="1">
            <a:spLocks noChangeArrowheads="1"/>
          </p:cNvSpPr>
          <p:nvPr/>
        </p:nvSpPr>
        <p:spPr bwMode="auto">
          <a:xfrm>
            <a:off x="3342218" y="5667375"/>
            <a:ext cx="24288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/>
              <a:t>Before heap overflow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92434" y="4457700"/>
            <a:ext cx="3797300" cy="1041400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192434" y="3419475"/>
            <a:ext cx="3797300" cy="1042988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8077201" y="3832225"/>
            <a:ext cx="664633" cy="40163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46" name="TextBox 15"/>
          <p:cNvSpPr txBox="1">
            <a:spLocks noChangeArrowheads="1"/>
          </p:cNvSpPr>
          <p:nvPr/>
        </p:nvSpPr>
        <p:spPr bwMode="auto">
          <a:xfrm>
            <a:off x="8665634" y="3500439"/>
            <a:ext cx="17363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/>
              <a:t>Function Pointer</a:t>
            </a:r>
          </a:p>
        </p:txBody>
      </p:sp>
      <p:sp>
        <p:nvSpPr>
          <p:cNvPr id="44047" name="TextBox 16"/>
          <p:cNvSpPr txBox="1">
            <a:spLocks noChangeArrowheads="1"/>
          </p:cNvSpPr>
          <p:nvPr/>
        </p:nvSpPr>
        <p:spPr bwMode="auto">
          <a:xfrm>
            <a:off x="7620000" y="5635625"/>
            <a:ext cx="22749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/>
              <a:t>After heap overflow</a:t>
            </a:r>
          </a:p>
        </p:txBody>
      </p:sp>
      <p:sp>
        <p:nvSpPr>
          <p:cNvPr id="3" name="Punched Tape 2"/>
          <p:cNvSpPr/>
          <p:nvPr/>
        </p:nvSpPr>
        <p:spPr>
          <a:xfrm>
            <a:off x="7192434" y="4014789"/>
            <a:ext cx="3797300" cy="663575"/>
          </a:xfrm>
          <a:prstGeom prst="flowChartPunchedTap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1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85400" y="330575"/>
            <a:ext cx="11221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Defense Against Buffer Overflow Attacks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585641" y="1416925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6B9462"/>
                </a:solidFill>
              </a:rPr>
              <a:t>Programming language</a:t>
            </a:r>
            <a:r>
              <a:rPr lang="en-US" sz="3000" dirty="0">
                <a:solidFill>
                  <a:schemeClr val="dk1"/>
                </a:solidFill>
              </a:rPr>
              <a:t> choice is crucial.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</a:rPr>
              <a:t>The language...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Should be </a:t>
            </a:r>
            <a:r>
              <a:rPr lang="en-US" sz="3000" b="1" dirty="0">
                <a:solidFill>
                  <a:srgbClr val="6B9462"/>
                </a:solidFill>
              </a:rPr>
              <a:t>strongly typed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Should do </a:t>
            </a:r>
            <a:r>
              <a:rPr lang="en-US" sz="3000" b="1" dirty="0">
                <a:solidFill>
                  <a:srgbClr val="6B9462"/>
                </a:solidFill>
              </a:rPr>
              <a:t>automatic bounds checks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Should do </a:t>
            </a:r>
            <a:r>
              <a:rPr lang="en-US" sz="3000" b="1" dirty="0">
                <a:solidFill>
                  <a:srgbClr val="6B9462"/>
                </a:solidFill>
              </a:rPr>
              <a:t>automatic memory</a:t>
            </a:r>
            <a:br>
              <a:rPr lang="en-US" sz="3000" b="1" dirty="0">
                <a:solidFill>
                  <a:srgbClr val="6B9462"/>
                </a:solidFill>
              </a:rPr>
            </a:br>
            <a:r>
              <a:rPr lang="en-US" sz="3000" b="1" dirty="0">
                <a:solidFill>
                  <a:srgbClr val="6B9462"/>
                </a:solidFill>
              </a:rPr>
              <a:t>management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-US" sz="3000" dirty="0">
                <a:solidFill>
                  <a:schemeClr val="dk1"/>
                </a:solidFill>
              </a:rPr>
              <a:t>          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</a:rPr>
              <a:t>Examples of </a:t>
            </a:r>
            <a:r>
              <a:rPr lang="en-US" sz="3000" b="1" dirty="0">
                <a:solidFill>
                  <a:srgbClr val="6B9462"/>
                </a:solidFill>
              </a:rPr>
              <a:t>Safe languages</a:t>
            </a:r>
            <a:r>
              <a:rPr lang="en-US" sz="3000" dirty="0">
                <a:solidFill>
                  <a:schemeClr val="dk1"/>
                </a:solidFill>
              </a:rPr>
              <a:t>: Java, C++, Python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0778" y="1236082"/>
            <a:ext cx="3235824" cy="458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3586800" y="1473575"/>
            <a:ext cx="84815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b="1" dirty="0">
                <a:solidFill>
                  <a:srgbClr val="6B9462"/>
                </a:solidFill>
              </a:rPr>
              <a:t>Why are some languages safe?</a:t>
            </a:r>
          </a:p>
          <a:p>
            <a:pPr marL="13716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Buffer overflow becomes impossible due to runtime system checks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4375"/>
              <a:buFont typeface="Arial"/>
              <a:buNone/>
            </a:pPr>
            <a:r>
              <a:rPr lang="en-US" sz="3200" b="1" dirty="0">
                <a:solidFill>
                  <a:srgbClr val="6B9462"/>
                </a:solidFill>
              </a:rPr>
              <a:t>The drawback of secure languages</a:t>
            </a:r>
          </a:p>
          <a:p>
            <a:pPr marL="13716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Possible performance</a:t>
            </a:r>
            <a:br>
              <a:rPr lang="en-US" sz="3200" dirty="0">
                <a:solidFill>
                  <a:schemeClr val="dk1"/>
                </a:solidFill>
              </a:rPr>
            </a:br>
            <a:r>
              <a:rPr lang="en-US" sz="3200" dirty="0">
                <a:solidFill>
                  <a:schemeClr val="dk1"/>
                </a:solidFill>
              </a:rPr>
              <a:t>degradation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485400" y="330575"/>
            <a:ext cx="11221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Defense Against Buffer Overflow Attacks</a:t>
            </a: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47" y="2385460"/>
            <a:ext cx="2862500" cy="308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hape 1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0550" y="1463775"/>
            <a:ext cx="3046350" cy="24172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7591" y="17682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400" b="1">
                <a:solidFill>
                  <a:srgbClr val="6B9462"/>
                </a:solidFill>
              </a:rPr>
              <a:t>When Using Unsafe Languages: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Check input (</a:t>
            </a:r>
            <a:r>
              <a:rPr lang="en-US" sz="3000" b="1">
                <a:solidFill>
                  <a:srgbClr val="B22828"/>
                </a:solidFill>
              </a:rPr>
              <a:t>ALL input is EVIL</a:t>
            </a:r>
            <a:r>
              <a:rPr lang="en-US" sz="3000">
                <a:solidFill>
                  <a:schemeClr val="dk1"/>
                </a:solidFill>
              </a:rPr>
              <a:t>)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Use safer functions that do</a:t>
            </a:r>
            <a:r>
              <a:rPr lang="en-US" sz="3000" b="1">
                <a:solidFill>
                  <a:srgbClr val="6B9462"/>
                </a:solidFill>
              </a:rPr>
              <a:t> bounds checking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Use </a:t>
            </a:r>
            <a:r>
              <a:rPr lang="en-US" sz="3000" b="1">
                <a:solidFill>
                  <a:srgbClr val="6B9462"/>
                </a:solidFill>
              </a:rPr>
              <a:t>automatic tools</a:t>
            </a:r>
            <a:r>
              <a:rPr lang="en-US" sz="3000">
                <a:solidFill>
                  <a:schemeClr val="dk1"/>
                </a:solidFill>
              </a:rPr>
              <a:t> to analyze code for potential unsafe functions. 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85400" y="330575"/>
            <a:ext cx="11221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Defense Against Buffer Overflow Attacks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412" y="1473575"/>
            <a:ext cx="3419475" cy="35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256825" y="1518900"/>
            <a:ext cx="73685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6B9462"/>
                </a:solidFill>
              </a:rPr>
              <a:t>Analysis Tools…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Can</a:t>
            </a:r>
            <a:r>
              <a:rPr lang="en-US" sz="3000" b="1" dirty="0">
                <a:solidFill>
                  <a:srgbClr val="6B9462"/>
                </a:solidFill>
              </a:rPr>
              <a:t> flag </a:t>
            </a:r>
            <a:r>
              <a:rPr lang="en-US" sz="3000" dirty="0">
                <a:solidFill>
                  <a:schemeClr val="dk1"/>
                </a:solidFill>
              </a:rPr>
              <a:t>potentially unsafe functions/constructs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Can </a:t>
            </a:r>
            <a:r>
              <a:rPr lang="en-US" sz="3000" b="1" dirty="0">
                <a:solidFill>
                  <a:srgbClr val="6B9462"/>
                </a:solidFill>
              </a:rPr>
              <a:t>help mitigate security lapses</a:t>
            </a:r>
            <a:r>
              <a:rPr lang="en-US" sz="3000" dirty="0">
                <a:solidFill>
                  <a:schemeClr val="dk1"/>
                </a:solidFill>
              </a:rPr>
              <a:t>, but it is really hard to eliminate all buffer overflows.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485400" y="330575"/>
            <a:ext cx="11221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Defense Against Buffer Overflow Attacks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917800" y="4521000"/>
            <a:ext cx="10571700" cy="20866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Examples of analysis tools can be found at:</a:t>
            </a:r>
          </a:p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  <a:hlinkClick r:id="rId4"/>
              </a:rPr>
              <a:t>https://www.owasp.org/index.php/Source_Code_Analysis_Tools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540325" y="1371600"/>
            <a:ext cx="7481999" cy="530941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dirty="0">
                <a:solidFill>
                  <a:srgbClr val="6B9462"/>
                </a:solidFill>
              </a:rPr>
              <a:t>Stack Canaries: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</a:rPr>
              <a:t>When a return address is stored in a stack frame, a random </a:t>
            </a:r>
            <a:r>
              <a:rPr lang="en-US" sz="3000" b="1" dirty="0">
                <a:solidFill>
                  <a:srgbClr val="6B9462"/>
                </a:solidFill>
              </a:rPr>
              <a:t>canary value</a:t>
            </a:r>
            <a:r>
              <a:rPr lang="en-US" sz="3000" dirty="0">
                <a:solidFill>
                  <a:schemeClr val="dk1"/>
                </a:solidFill>
              </a:rPr>
              <a:t> is written just before it. Any attempt to rewrite the address using buffer overflow will result in the canary being rewritten and an overflow will be detected. 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i="1" dirty="0">
                <a:solidFill>
                  <a:schemeClr val="bg2"/>
                </a:solidFill>
              </a:rPr>
              <a:t>Reason</a:t>
            </a:r>
            <a:r>
              <a:rPr lang="en-US" sz="3000" i="1" dirty="0">
                <a:solidFill>
                  <a:schemeClr val="bg2"/>
                </a:solidFill>
                <a:sym typeface="Wingdings" pitchFamily="2" charset="2"/>
              </a:rPr>
              <a:t> the random value will point to any place in memory that most likely not an executable or meaningful!</a:t>
            </a:r>
            <a:endParaRPr lang="en-US" sz="3000" i="1" dirty="0">
              <a:solidFill>
                <a:schemeClr val="bg2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b="1" dirty="0">
              <a:solidFill>
                <a:srgbClr val="6B9462"/>
              </a:solidFill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Thwarting/Spoiling Buffer Overflow Attacks</a:t>
            </a:r>
          </a:p>
        </p:txBody>
      </p:sp>
      <p:pic>
        <p:nvPicPr>
          <p:cNvPr id="192" name="Shape 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5100" y="1593625"/>
            <a:ext cx="3061850" cy="41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681645" y="1695795"/>
            <a:ext cx="10943090" cy="516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075" tIns="46038" rIns="92075" bIns="46038"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charset="0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 charset="0"/>
              <a:buChar char="u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Monotype Sorts" charset="0"/>
              <a:buChar char="F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dirty="0">
                <a:effectLst/>
                <a:cs typeface="+mn-cs"/>
              </a:rPr>
              <a:t>Canary for tamper detection</a:t>
            </a:r>
            <a:endParaRPr lang="en-US" dirty="0">
              <a:effectLst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>
                <a:effectLst/>
              </a:rPr>
              <a:t>No code execution on stack</a:t>
            </a:r>
          </a:p>
          <a:p>
            <a:pPr>
              <a:defRPr/>
            </a:pPr>
            <a:endParaRPr lang="en-US" dirty="0">
              <a:effectLst/>
            </a:endParaRPr>
          </a:p>
        </p:txBody>
      </p:sp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/>
              <a:t>Countermeasure – Stack Protection</a:t>
            </a: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4544484" y="2382838"/>
            <a:ext cx="1625600" cy="33528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5" name="Rectangle 14"/>
          <p:cNvSpPr>
            <a:spLocks noChangeArrowheads="1"/>
          </p:cNvSpPr>
          <p:nvPr/>
        </p:nvSpPr>
        <p:spPr bwMode="auto">
          <a:xfrm>
            <a:off x="4544484" y="4530725"/>
            <a:ext cx="1625600" cy="8382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password</a:t>
            </a:r>
          </a:p>
        </p:txBody>
      </p:sp>
      <p:sp>
        <p:nvSpPr>
          <p:cNvPr id="23556" name="Rectangle 16"/>
          <p:cNvSpPr>
            <a:spLocks noChangeArrowheads="1"/>
          </p:cNvSpPr>
          <p:nvPr/>
        </p:nvSpPr>
        <p:spPr bwMode="auto">
          <a:xfrm>
            <a:off x="4544484" y="4237039"/>
            <a:ext cx="1625600" cy="3254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userid</a:t>
            </a:r>
          </a:p>
        </p:txBody>
      </p:sp>
      <p:sp>
        <p:nvSpPr>
          <p:cNvPr id="23557" name="Rectangle 18"/>
          <p:cNvSpPr>
            <a:spLocks noChangeArrowheads="1"/>
          </p:cNvSpPr>
          <p:nvPr/>
        </p:nvSpPr>
        <p:spPr bwMode="auto">
          <a:xfrm>
            <a:off x="4544484" y="3851275"/>
            <a:ext cx="16256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passwordok</a:t>
            </a:r>
          </a:p>
        </p:txBody>
      </p:sp>
      <p:sp>
        <p:nvSpPr>
          <p:cNvPr id="23558" name="Rectangle 21"/>
          <p:cNvSpPr>
            <a:spLocks noChangeArrowheads="1"/>
          </p:cNvSpPr>
          <p:nvPr/>
        </p:nvSpPr>
        <p:spPr bwMode="auto">
          <a:xfrm>
            <a:off x="4544484" y="3119438"/>
            <a:ext cx="1625600" cy="3810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Return </a:t>
            </a: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4538135" y="3745705"/>
            <a:ext cx="6349" cy="701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3297767" y="3771901"/>
            <a:ext cx="86113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Stack</a:t>
            </a:r>
          </a:p>
          <a:p>
            <a:pPr>
              <a:defRPr/>
            </a:pPr>
            <a:r>
              <a:rPr lang="en-US" dirty="0"/>
              <a:t>growth</a:t>
            </a:r>
          </a:p>
          <a:p>
            <a:pPr>
              <a:defRPr/>
            </a:pPr>
            <a:r>
              <a:rPr lang="en-US" dirty="0"/>
              <a:t>direction</a:t>
            </a:r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4559301" y="2387600"/>
            <a:ext cx="1564217" cy="330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7497234" y="3184525"/>
            <a:ext cx="19809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Overwriting return</a:t>
            </a:r>
          </a:p>
          <a:p>
            <a:pPr>
              <a:defRPr/>
            </a:pPr>
            <a:r>
              <a:rPr lang="en-US" sz="1200" dirty="0"/>
              <a:t>address will always</a:t>
            </a:r>
          </a:p>
          <a:p>
            <a:pPr>
              <a:defRPr/>
            </a:pPr>
            <a:r>
              <a:rPr lang="en-US" sz="1200" dirty="0"/>
              <a:t>overwrite the canary value</a:t>
            </a:r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H="1" flipV="1">
            <a:off x="6366934" y="3332163"/>
            <a:ext cx="1056217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6400800" y="2505076"/>
            <a:ext cx="33986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Before using the return address, </a:t>
            </a:r>
          </a:p>
          <a:p>
            <a:pPr>
              <a:defRPr/>
            </a:pPr>
            <a:r>
              <a:rPr lang="en-US" dirty="0"/>
              <a:t>check if the canary value on stack is the </a:t>
            </a:r>
          </a:p>
          <a:p>
            <a:pPr>
              <a:defRPr/>
            </a:pPr>
            <a:r>
              <a:rPr lang="en-US" dirty="0"/>
              <a:t>same as value stored in a register </a:t>
            </a:r>
          </a:p>
        </p:txBody>
      </p:sp>
      <p:sp>
        <p:nvSpPr>
          <p:cNvPr id="23565" name="Rectangle 21"/>
          <p:cNvSpPr>
            <a:spLocks noChangeArrowheads="1"/>
          </p:cNvSpPr>
          <p:nvPr/>
        </p:nvSpPr>
        <p:spPr bwMode="auto">
          <a:xfrm>
            <a:off x="4544484" y="3505201"/>
            <a:ext cx="1625600" cy="360363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23566" name="Rectangle 21"/>
          <p:cNvSpPr>
            <a:spLocks noChangeArrowheads="1"/>
          </p:cNvSpPr>
          <p:nvPr/>
        </p:nvSpPr>
        <p:spPr bwMode="auto">
          <a:xfrm>
            <a:off x="4544484" y="2743200"/>
            <a:ext cx="1625600" cy="381000"/>
          </a:xfrm>
          <a:prstGeom prst="rect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Injected</a:t>
            </a: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code</a:t>
            </a:r>
          </a:p>
        </p:txBody>
      </p:sp>
      <p:sp>
        <p:nvSpPr>
          <p:cNvPr id="23567" name="Rectangle 21"/>
          <p:cNvSpPr>
            <a:spLocks noChangeArrowheads="1"/>
          </p:cNvSpPr>
          <p:nvPr/>
        </p:nvSpPr>
        <p:spPr bwMode="auto">
          <a:xfrm>
            <a:off x="4544484" y="3505200"/>
            <a:ext cx="1625600" cy="3810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Canary</a:t>
            </a:r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 flipH="1" flipV="1">
            <a:off x="6354234" y="3678239"/>
            <a:ext cx="1056217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6760633" y="4089400"/>
            <a:ext cx="110959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Unbounded</a:t>
            </a:r>
          </a:p>
          <a:p>
            <a:pPr>
              <a:defRPr/>
            </a:pPr>
            <a:r>
              <a:rPr lang="en-US" dirty="0"/>
              <a:t>write</a:t>
            </a:r>
          </a:p>
          <a:p>
            <a:pPr>
              <a:defRPr/>
            </a:pPr>
            <a:r>
              <a:rPr lang="en-US" dirty="0"/>
              <a:t>overwrites</a:t>
            </a:r>
          </a:p>
          <a:p>
            <a:pPr>
              <a:defRPr/>
            </a:pPr>
            <a:r>
              <a:rPr lang="en-US" dirty="0"/>
              <a:t>contents</a:t>
            </a:r>
          </a:p>
          <a:p>
            <a:pPr>
              <a:defRPr/>
            </a:pPr>
            <a:r>
              <a:rPr lang="en-US" dirty="0"/>
              <a:t>of stack</a:t>
            </a:r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H="1" flipV="1">
            <a:off x="6597651" y="3881438"/>
            <a:ext cx="12700" cy="147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90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3942525" y="1013600"/>
            <a:ext cx="7787999" cy="50949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 b="1">
                <a:solidFill>
                  <a:srgbClr val="6B9462"/>
                </a:solidFill>
              </a:rPr>
              <a:t>Address Space Layout Randomization (ASLR)</a:t>
            </a:r>
            <a:r>
              <a:rPr lang="en-US" sz="3000">
                <a:solidFill>
                  <a:schemeClr val="dk1"/>
                </a:solidFill>
              </a:rPr>
              <a:t> randomizes stack, heap, libc, etc. This makes it harder for the attacker to find important locations (e.g., libc function address).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Use a </a:t>
            </a:r>
            <a:r>
              <a:rPr lang="en-US" sz="3000" b="1">
                <a:solidFill>
                  <a:srgbClr val="6B9462"/>
                </a:solidFill>
              </a:rPr>
              <a:t>non-executable stack</a:t>
            </a:r>
            <a:r>
              <a:rPr lang="en-US" sz="3000">
                <a:solidFill>
                  <a:schemeClr val="dk1"/>
                </a:solidFill>
              </a:rPr>
              <a:t> coupled with ASLR. This solution uses OS/hardware support.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Thwarting Buffer Overflow Attacks</a:t>
            </a:r>
          </a:p>
        </p:txBody>
      </p:sp>
      <p:pic>
        <p:nvPicPr>
          <p:cNvPr id="200" name="Shape 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250" y="2399400"/>
            <a:ext cx="2986500" cy="248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914250" y="1953300"/>
            <a:ext cx="108473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dirty="0">
                <a:solidFill>
                  <a:schemeClr val="dk1"/>
                </a:solidFill>
              </a:rPr>
              <a:t>Do </a:t>
            </a:r>
            <a:r>
              <a:rPr lang="en-US" sz="3000" b="1" dirty="0">
                <a:solidFill>
                  <a:srgbClr val="4E75A8"/>
                </a:solidFill>
              </a:rPr>
              <a:t>stack canaries</a:t>
            </a:r>
            <a:r>
              <a:rPr lang="en-US" sz="3000" dirty="0">
                <a:solidFill>
                  <a:schemeClr val="dk1"/>
                </a:solidFill>
              </a:rPr>
              <a:t> prevent</a:t>
            </a:r>
            <a:r>
              <a:rPr lang="en-US" sz="3000" dirty="0"/>
              <a:t> return-to-</a:t>
            </a:r>
            <a:r>
              <a:rPr lang="en-US" sz="3000" dirty="0" err="1"/>
              <a:t>libc</a:t>
            </a:r>
            <a:r>
              <a:rPr lang="en-US" sz="3000" dirty="0"/>
              <a:t> b</a:t>
            </a:r>
            <a:r>
              <a:rPr lang="en-US" sz="3000" dirty="0">
                <a:solidFill>
                  <a:schemeClr val="dk1"/>
                </a:solidFill>
              </a:rPr>
              <a:t>uffer overflow attacks?          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-US" sz="30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dirty="0">
                <a:solidFill>
                  <a:schemeClr val="dk1"/>
                </a:solidFill>
              </a:rPr>
              <a:t>Does </a:t>
            </a:r>
            <a:r>
              <a:rPr lang="en-US" sz="3000" b="1" dirty="0">
                <a:solidFill>
                  <a:srgbClr val="4E75A8"/>
                </a:solidFill>
              </a:rPr>
              <a:t>ASLR</a:t>
            </a:r>
            <a:r>
              <a:rPr lang="en-US" sz="3000" dirty="0">
                <a:solidFill>
                  <a:schemeClr val="dk1"/>
                </a:solidFill>
              </a:rPr>
              <a:t> protect against </a:t>
            </a:r>
            <a:r>
              <a:rPr lang="en-US" sz="3000" dirty="0"/>
              <a:t>read-only</a:t>
            </a:r>
            <a:r>
              <a:rPr lang="en-US" sz="3000" dirty="0">
                <a:solidFill>
                  <a:schemeClr val="dk1"/>
                </a:solidFill>
              </a:rPr>
              <a:t> buffer overflow attacks?          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i="1" dirty="0">
              <a:solidFill>
                <a:schemeClr val="dk1"/>
              </a:solidFill>
            </a:endParaRPr>
          </a:p>
          <a:p>
            <a:pPr marL="228600" lvl="0" indent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en-US" sz="3000" dirty="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dirty="0">
                <a:solidFill>
                  <a:schemeClr val="dk1"/>
                </a:solidFill>
              </a:rPr>
              <a:t>Can the </a:t>
            </a:r>
            <a:r>
              <a:rPr lang="en-US" sz="3000" b="1" dirty="0">
                <a:solidFill>
                  <a:srgbClr val="4E75A8"/>
                </a:solidFill>
              </a:rPr>
              <a:t>OpenSSL </a:t>
            </a:r>
            <a:r>
              <a:rPr lang="en-US" sz="3000" b="1" dirty="0" err="1">
                <a:solidFill>
                  <a:srgbClr val="4E75A8"/>
                </a:solidFill>
              </a:rPr>
              <a:t>heartbleed</a:t>
            </a:r>
            <a:r>
              <a:rPr lang="en-US" sz="3000" b="1" dirty="0">
                <a:solidFill>
                  <a:srgbClr val="4E75A8"/>
                </a:solidFill>
              </a:rPr>
              <a:t> vulnerability</a:t>
            </a:r>
            <a:r>
              <a:rPr lang="en-US" sz="3000" dirty="0">
                <a:solidFill>
                  <a:schemeClr val="dk1"/>
                </a:solidFill>
              </a:rPr>
              <a:t> be avoided with </a:t>
            </a:r>
            <a:r>
              <a:rPr lang="en-US" sz="3000" dirty="0"/>
              <a:t>non-executable stack</a:t>
            </a:r>
            <a:r>
              <a:rPr lang="en-US" sz="3000" dirty="0">
                <a:solidFill>
                  <a:schemeClr val="dk1"/>
                </a:solidFill>
              </a:rPr>
              <a:t>?    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2254974" y="611075"/>
            <a:ext cx="94047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Buffer Overflow Attacks Quiz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6117825" y="2422450"/>
            <a:ext cx="2798700" cy="101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       No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6222675" y="3898050"/>
            <a:ext cx="2798700" cy="101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      No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7622025" y="5251525"/>
            <a:ext cx="2798700" cy="101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b="1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      No</a:t>
            </a:r>
          </a:p>
        </p:txBody>
      </p:sp>
      <p:sp>
        <p:nvSpPr>
          <p:cNvPr id="211" name="Shape 211"/>
          <p:cNvSpPr/>
          <p:nvPr/>
        </p:nvSpPr>
        <p:spPr>
          <a:xfrm>
            <a:off x="5642600" y="2721175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6874009" y="2721175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6897499" y="4186080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5783475" y="4186080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8272787" y="5582290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7182825" y="5582290"/>
            <a:ext cx="439200" cy="4392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17" name="Shape 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75" y="337000"/>
            <a:ext cx="1464175" cy="16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Software Security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Summary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798725" y="2266100"/>
            <a:ext cx="10734899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how software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bug/ vulnerabilities can be exploited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Several defenses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possible against attacks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Buffer overflows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remain a problem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Web security: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Important for web 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 b="1">
              <a:solidFill>
                <a:srgbClr val="6B946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Secure coding -- check all input!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226" name="Shape 226"/>
          <p:cNvCxnSpPr/>
          <p:nvPr/>
        </p:nvCxnSpPr>
        <p:spPr>
          <a:xfrm>
            <a:off x="864250" y="21377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27" name="Shape 227"/>
          <p:cNvCxnSpPr/>
          <p:nvPr/>
        </p:nvCxnSpPr>
        <p:spPr>
          <a:xfrm>
            <a:off x="883900" y="6171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1_591wF97">
  <a:themeElements>
    <a:clrScheme name="591wF97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1214</Words>
  <Application>Microsoft Macintosh PowerPoint</Application>
  <PresentationFormat>Widescreen</PresentationFormat>
  <Paragraphs>284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ＭＳ Ｐゴシック</vt:lpstr>
      <vt:lpstr>Arial</vt:lpstr>
      <vt:lpstr>Cambria</vt:lpstr>
      <vt:lpstr>Consolas</vt:lpstr>
      <vt:lpstr>Courier</vt:lpstr>
      <vt:lpstr>Gloria Hallelujah</vt:lpstr>
      <vt:lpstr>Menlo Regular</vt:lpstr>
      <vt:lpstr>Monotype Sorts</vt:lpstr>
      <vt:lpstr>Questrial</vt:lpstr>
      <vt:lpstr>Times New Roman</vt:lpstr>
      <vt:lpstr>Wingdings</vt:lpstr>
      <vt:lpstr>1_591wF97</vt:lpstr>
      <vt:lpstr>Software Security</vt:lpstr>
      <vt:lpstr>Software Vulnerabilities &amp; How They Get Exploited</vt:lpstr>
      <vt:lpstr>A Vulnerable Password Checking Program</vt:lpstr>
      <vt:lpstr>Stack Access Quiz</vt:lpstr>
      <vt:lpstr>Understanding the Stack</vt:lpstr>
      <vt:lpstr>Attacker Bad Input Quiz</vt:lpstr>
      <vt:lpstr>Attacker Code Execution</vt:lpstr>
      <vt:lpstr>Attacker Code Execution</vt:lpstr>
      <vt:lpstr>Attacker Code Execution</vt:lpstr>
      <vt:lpstr>Attacker Code Execution</vt:lpstr>
      <vt:lpstr>Buffer Overflow Quiz</vt:lpstr>
      <vt:lpstr>ShellCode</vt:lpstr>
      <vt:lpstr>National Vulnerability Database (NVD) Quiz</vt:lpstr>
      <vt:lpstr>Variations of Buffer Overflow</vt:lpstr>
      <vt:lpstr>Heap Overflow</vt:lpstr>
      <vt:lpstr>Heap Overflow – Example</vt:lpstr>
      <vt:lpstr>Defense Against Buffer Overflow Attacks</vt:lpstr>
      <vt:lpstr>Defense Against Buffer Overflow Attacks</vt:lpstr>
      <vt:lpstr>Defense Against Buffer Overflow Attacks</vt:lpstr>
      <vt:lpstr>Defense Against Buffer Overflow Attacks</vt:lpstr>
      <vt:lpstr>Thwarting/Spoiling Buffer Overflow Attacks</vt:lpstr>
      <vt:lpstr>Countermeasure – Stack Protection</vt:lpstr>
      <vt:lpstr>Thwarting Buffer Overflow Attacks</vt:lpstr>
      <vt:lpstr>Buffer Overflow Attacks Quiz</vt:lpstr>
      <vt:lpstr>Software Security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Security</dc:title>
  <cp:lastModifiedBy>Dr. Bilal Alqudah</cp:lastModifiedBy>
  <cp:revision>15</cp:revision>
  <dcterms:modified xsi:type="dcterms:W3CDTF">2018-03-07T07:35:13Z</dcterms:modified>
</cp:coreProperties>
</file>