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985000" cy="9282113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328" y="-1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-1586" y="0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57637" y="0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275" cy="4176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-1586" y="8818561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949" cy="463550"/>
          </a:xfrm>
          <a:prstGeom prst="rect">
            <a:avLst/>
          </a:prstGeom>
          <a:noFill/>
          <a:ln>
            <a:noFill/>
          </a:ln>
        </p:spPr>
        <p:txBody>
          <a:bodyPr lIns="19350" tIns="0" rIns="1935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000" b="0" i="1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000" b="0" i="1" u="none" strike="noStrike" cap="none" baseline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294839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Headshot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703263"/>
            <a:ext cx="6162675" cy="3467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214" name="Shape 21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226" name="Shape 22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238" name="Shape 238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6" name="Shape 246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2" name="Shape 262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1" name="Shape 271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283" name="Shape 283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b="1"/>
              <a:t>QUIZ: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  <a:p>
            <a:pPr lvl="0" rt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/>
              <a:t>---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-US" b="1"/>
              <a:t>SOLUTION: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/>
              <a:t>Discuss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410636" y="703262"/>
            <a:ext cx="6163800" cy="3467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931862" y="4408487"/>
            <a:ext cx="5121300" cy="41765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Headshot</a:t>
            </a:r>
          </a:p>
        </p:txBody>
      </p:sp>
      <p:sp>
        <p:nvSpPr>
          <p:cNvPr id="305" name="Shape 305"/>
          <p:cNvSpPr txBox="1">
            <a:spLocks noGrp="1"/>
          </p:cNvSpPr>
          <p:nvPr>
            <p:ph type="sldNum" idx="12"/>
          </p:nvPr>
        </p:nvSpPr>
        <p:spPr>
          <a:xfrm>
            <a:off x="3957637" y="8818561"/>
            <a:ext cx="3028800" cy="463499"/>
          </a:xfrm>
          <a:prstGeom prst="rect">
            <a:avLst/>
          </a:prstGeom>
        </p:spPr>
        <p:txBody>
          <a:bodyPr lIns="19350" tIns="0" rIns="19350" bIns="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ctr" anchorCtr="0"/>
          <a:lstStyle>
            <a:lvl1pPr marL="0" marR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B37AA"/>
              </a:buClr>
              <a:buSzPct val="100000"/>
              <a:buFont typeface="Gloria Hallelujah"/>
              <a:buChar char="●"/>
              <a:defRPr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2pPr>
            <a:lvl3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3pPr>
            <a:lvl4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4pPr>
            <a:lvl5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5pPr>
            <a:lvl6pPr marL="596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6pPr>
            <a:lvl7pPr marL="11811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7pPr>
            <a:lvl8pPr marL="17653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8pPr>
            <a:lvl9pPr marL="23495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t" anchorCtr="0"/>
          <a:lstStyle>
            <a:lvl1pPr marL="444500" marR="0" indent="-2540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952500" marR="0" indent="-19050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L="1473200" marR="0" indent="-1651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L="20701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•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L="26543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L="32385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L="38227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L="44196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L="50165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ctr" anchorCtr="0"/>
          <a:lstStyle>
            <a:lvl1pPr marL="0" marR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B37AA"/>
              </a:buClr>
              <a:buSzPct val="100000"/>
              <a:buFont typeface="Gloria Hallelujah"/>
              <a:buChar char="●"/>
              <a:defRPr sz="4000" b="1">
                <a:solidFill>
                  <a:srgbClr val="9B37AA"/>
                </a:solidFill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2pPr>
            <a:lvl3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3pPr>
            <a:lvl4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4pPr>
            <a:lvl5pPr marL="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5pPr>
            <a:lvl6pPr marL="5969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6pPr>
            <a:lvl7pPr marL="11811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 sz="4000"/>
            </a:lvl7pPr>
            <a:lvl8pPr marL="17653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  <a:defRPr sz="4000"/>
            </a:lvl8pPr>
            <a:lvl9pPr marL="2349500" marR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  <a:defRPr sz="4000"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  <a:noFill/>
          <a:ln>
            <a:noFill/>
          </a:ln>
        </p:spPr>
        <p:txBody>
          <a:bodyPr lIns="117825" tIns="117825" rIns="117825" bIns="117825" anchor="t" anchorCtr="0"/>
          <a:lstStyle>
            <a:lvl1pPr marL="444500" marR="0" indent="-2540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1pPr>
            <a:lvl2pPr marL="952500" marR="0" indent="-190500" algn="l" rtl="0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2pPr>
            <a:lvl3pPr marL="1473200" marR="0" indent="-1651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Gloria Hallelujah"/>
              <a:buChar char="●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3pPr>
            <a:lvl4pPr marL="20701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•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4pPr>
            <a:lvl5pPr marL="26543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5pPr>
            <a:lvl6pPr marL="32385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6pPr>
            <a:lvl7pPr marL="38227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7pPr>
            <a:lvl8pPr marL="4419600" marR="0" indent="-1270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8pPr>
            <a:lvl9pPr marL="5016500" marR="0" indent="-1397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Gloria Hallelujah"/>
              <a:buChar char="–"/>
              <a:defRPr sz="2700">
                <a:latin typeface="Gloria Hallelujah"/>
                <a:ea typeface="Gloria Hallelujah"/>
                <a:cs typeface="Gloria Hallelujah"/>
                <a:sym typeface="Gloria Halleluja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944883" y="663066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4800">
                <a:latin typeface="Questrial"/>
                <a:ea typeface="Questrial"/>
                <a:cs typeface="Questrial"/>
                <a:sym typeface="Questrial"/>
              </a:rPr>
              <a:t>Cyber Security Management</a:t>
            </a:r>
          </a:p>
        </p:txBody>
      </p:sp>
      <p:sp>
        <p:nvSpPr>
          <p:cNvPr id="16" name="Shape 16"/>
          <p:cNvSpPr txBox="1"/>
          <p:nvPr/>
        </p:nvSpPr>
        <p:spPr>
          <a:xfrm>
            <a:off x="883908" y="780850"/>
            <a:ext cx="6616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Lesson Introduction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798725" y="2799500"/>
            <a:ext cx="10363200" cy="1896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Understand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organizational context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for cyber security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Understand the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people, process and technology dimensions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of cyber security management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Assessing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cyber risk and its relationship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to security management</a:t>
            </a:r>
          </a:p>
        </p:txBody>
      </p:sp>
      <p:cxnSp>
        <p:nvCxnSpPr>
          <p:cNvPr id="18" name="Shape 18"/>
          <p:cNvCxnSpPr/>
          <p:nvPr/>
        </p:nvCxnSpPr>
        <p:spPr>
          <a:xfrm>
            <a:off x="864250" y="2366375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" name="Shape 19"/>
          <p:cNvCxnSpPr/>
          <p:nvPr/>
        </p:nvCxnSpPr>
        <p:spPr>
          <a:xfrm>
            <a:off x="883900" y="5790550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328050" y="228600"/>
            <a:ext cx="11331599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Managing Security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3597225" y="1423400"/>
            <a:ext cx="75780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 b="1">
                <a:solidFill>
                  <a:srgbClr val="4E75A8"/>
                </a:solidFill>
              </a:rPr>
              <a:t>Technical controls</a:t>
            </a:r>
            <a:r>
              <a:rPr lang="en-US" sz="3000">
                <a:solidFill>
                  <a:schemeClr val="dk1"/>
                </a:solidFill>
              </a:rPr>
              <a:t> (authentication, access control etc.) are used to reduce the risk of attacks on valuable assets.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What assets need to be secured and from whom?</a:t>
            </a:r>
          </a:p>
          <a:p>
            <a:pPr>
              <a:lnSpc>
                <a:spcPct val="115000"/>
              </a:lnSpc>
              <a:spcBef>
                <a:spcPts val="0"/>
              </a:spcBef>
              <a:buNone/>
            </a:pPr>
            <a:endParaRPr sz="3000"/>
          </a:p>
        </p:txBody>
      </p:sp>
      <p:pic>
        <p:nvPicPr>
          <p:cNvPr id="27" name="Shape 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125" y="1092919"/>
            <a:ext cx="3162350" cy="5413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Shape 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125" y="1092919"/>
            <a:ext cx="3162350" cy="541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28050" y="228600"/>
            <a:ext cx="11331599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Organizational Context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752500" y="1347200"/>
            <a:ext cx="74228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Legal and compliance drivers for cyber security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Financial and health data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4E75A8"/>
              </a:buClr>
              <a:buSzPct val="100000"/>
              <a:buFont typeface="Gloria Hallelujah"/>
            </a:pPr>
            <a:r>
              <a:rPr lang="en-US" sz="3000" b="1">
                <a:solidFill>
                  <a:srgbClr val="4E75A8"/>
                </a:solidFill>
              </a:rPr>
              <a:t>What technical controls should be deployed?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Must understand risks posed by threats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Costs and benefits of security measures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Shape 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24" y="1371612"/>
            <a:ext cx="4258099" cy="454042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80399" y="228600"/>
            <a:ext cx="11663399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Key Challenges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751875" y="1515175"/>
            <a:ext cx="68276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800">
                <a:solidFill>
                  <a:schemeClr val="dk1"/>
                </a:solidFill>
              </a:rPr>
              <a:t>What assets are under risk?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2800" b="1">
                <a:solidFill>
                  <a:srgbClr val="6B9462"/>
                </a:solidFill>
              </a:rPr>
              <a:t>What are the threats and how serious is the risk posed by them?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</a:endParaRP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800">
                <a:solidFill>
                  <a:schemeClr val="dk1"/>
                </a:solidFill>
              </a:rPr>
              <a:t>Likelihood of successful attack and its impact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280399" y="228600"/>
            <a:ext cx="11663399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Key Challenges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601125" y="1244875"/>
            <a:ext cx="69951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2800" b="1">
                <a:solidFill>
                  <a:srgbClr val="6B9462"/>
                </a:solidFill>
              </a:rPr>
              <a:t>What technological solutions/controls exist to counter threats?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2800" b="1">
                <a:solidFill>
                  <a:srgbClr val="6B9462"/>
                </a:solidFill>
              </a:rPr>
              <a:t>How can we address risk in a cost-effective manner?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2800">
                <a:solidFill>
                  <a:schemeClr val="dk1"/>
                </a:solidFill>
              </a:rPr>
              <a:t>Cost is less than reduction in risk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2800">
                <a:solidFill>
                  <a:srgbClr val="6B9462"/>
                </a:solidFill>
              </a:rPr>
              <a:t>How do we understand people and process aspects of cyber security management?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</a:endParaRPr>
          </a:p>
        </p:txBody>
      </p:sp>
      <p:pic>
        <p:nvPicPr>
          <p:cNvPr id="51" name="Shape 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24" y="1371612"/>
            <a:ext cx="4258099" cy="4540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2181025" y="40507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Network Use Policy Quiz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448950" y="1095295"/>
            <a:ext cx="11446500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45720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       Cyber security planning and management in an    </a:t>
            </a:r>
          </a:p>
          <a:p>
            <a:pPr marL="0" lvl="0" indent="45720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       enterprise must define allowed computer and network use by employees. Georgia Tech’s computer and network use policy strives to do this for students, faculty and staff. </a:t>
            </a:r>
            <a:r>
              <a:rPr lang="en-US" sz="2800" b="1" dirty="0">
                <a:solidFill>
                  <a:srgbClr val="4E75A8"/>
                </a:solidFill>
              </a:rPr>
              <a:t>Check all that you think are required by this policy:</a:t>
            </a:r>
          </a:p>
        </p:txBody>
      </p:sp>
      <p:pic>
        <p:nvPicPr>
          <p:cNvPr id="59" name="Shape 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75" y="1094416"/>
            <a:ext cx="739402" cy="87155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/>
          <p:cNvSpPr/>
          <p:nvPr/>
        </p:nvSpPr>
        <p:spPr>
          <a:xfrm>
            <a:off x="944600" y="3684924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944600" y="4560937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2" name="Shape 62"/>
          <p:cNvSpPr txBox="1"/>
          <p:nvPr/>
        </p:nvSpPr>
        <p:spPr>
          <a:xfrm>
            <a:off x="1754825" y="4109650"/>
            <a:ext cx="99809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Georgia Tech account passwords should be changed periodically.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 compromise of a computer should be reported to someone responsible for cyber security at Georgia Tech.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Georgia Tech computers cannot be used to download illegal content (e.g., child pornography).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944600" y="5410036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2250675" y="48412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Botnet Quiz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584275" y="1199447"/>
            <a:ext cx="10904100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45720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       A botnet operator compromises a number of   </a:t>
            </a:r>
          </a:p>
          <a:p>
            <a:pPr marL="0" lvl="0" indent="45720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       computers in a company. The malware executed by the bots only sends large amounts of spam email but does not </a:t>
            </a:r>
            <a:r>
              <a:rPr lang="en-US" sz="2800" dirty="0" err="1">
                <a:solidFill>
                  <a:schemeClr val="dk1"/>
                </a:solidFill>
              </a:rPr>
              <a:t>exfiltrate</a:t>
            </a:r>
            <a:r>
              <a:rPr lang="en-US" sz="2800" dirty="0">
                <a:solidFill>
                  <a:schemeClr val="dk1"/>
                </a:solidFill>
              </a:rPr>
              <a:t> sensitive data or interfere with legitimate activities.</a:t>
            </a:r>
            <a:r>
              <a:rPr lang="en-US" sz="2800" b="1" dirty="0">
                <a:solidFill>
                  <a:srgbClr val="4E75A8"/>
                </a:solidFill>
              </a:rPr>
              <a:t> Choose the appropriate action by the company in this situation:</a:t>
            </a:r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575" y="725453"/>
            <a:ext cx="765376" cy="1129538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/>
          <p:nvPr/>
        </p:nvSpPr>
        <p:spPr>
          <a:xfrm>
            <a:off x="1499950" y="409229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1499950" y="53261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 txBox="1"/>
          <p:nvPr/>
        </p:nvSpPr>
        <p:spPr>
          <a:xfrm>
            <a:off x="2282775" y="4320525"/>
            <a:ext cx="82898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The company should detect and prevent abuse of its resources by unauthorized parties.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Since it poses no risk to company’s sensitive data or normal operations, it can be ignored.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Security Planning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4E75A8"/>
              </a:buClr>
              <a:buSzPct val="100000"/>
            </a:pPr>
            <a:r>
              <a:rPr lang="en-US" sz="3000" b="1">
                <a:solidFill>
                  <a:srgbClr val="4E75A8"/>
                </a:solidFill>
              </a:rPr>
              <a:t>What needs to be secured?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Who is responsible for it?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What technical/non-technical controls should be deployed?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How are people supported to do what they need to do?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3000" b="1">
                <a:solidFill>
                  <a:srgbClr val="6B9462"/>
                </a:solidFill>
              </a:rPr>
              <a:t>What if something goes wrong?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Response and recovery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3000">
                <a:solidFill>
                  <a:schemeClr val="dk1"/>
                </a:solidFill>
              </a:rPr>
              <a:t>Accountability and consequences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/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5974" y="110725"/>
            <a:ext cx="3010100" cy="204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812250" y="1417400"/>
            <a:ext cx="10363200" cy="52398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4E75A8"/>
              </a:buClr>
              <a:buSzPct val="100000"/>
              <a:buFont typeface="Gloria Hallelujah"/>
            </a:pPr>
            <a:r>
              <a:rPr lang="en-US" sz="3000" b="1">
                <a:solidFill>
                  <a:srgbClr val="4E75A8"/>
                </a:solidFill>
              </a:rPr>
              <a:t>What Needs to be Secured?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Hardware, software and services</a:t>
            </a:r>
          </a:p>
          <a:p>
            <a:pPr marL="1828800" lvl="3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Servers, routers, switches, laptops and mobile devices</a:t>
            </a:r>
          </a:p>
          <a:p>
            <a:pPr marL="1828800" lvl="3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OS, databases, services and applications</a:t>
            </a:r>
          </a:p>
          <a:p>
            <a:pPr marL="1828800" lvl="3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Data stored in databases or files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From whom?</a:t>
            </a:r>
          </a:p>
          <a:p>
            <a:pPr marL="18288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Remote hackers?</a:t>
            </a:r>
          </a:p>
          <a:p>
            <a:pPr marL="18288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Insiders?</a:t>
            </a:r>
          </a:p>
          <a:p>
            <a:pPr marL="9144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Assets and Threats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5974" y="110725"/>
            <a:ext cx="3010100" cy="204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/>
        </p:nvSpPr>
        <p:spPr>
          <a:xfrm>
            <a:off x="1277375" y="4312625"/>
            <a:ext cx="102581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The need to manage cyber security for over a million devices each running many services</a:t>
            </a:r>
          </a:p>
          <a:p>
            <a:pPr marL="45720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Lack of sense of urgency in fixing cyber</a:t>
            </a:r>
          </a:p>
          <a:p>
            <a:pPr marL="457200" lvl="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vulnerabilities.</a:t>
            </a:r>
          </a:p>
          <a:p>
            <a:pPr marL="45720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Choosing to support key functions even when this</a:t>
            </a:r>
          </a:p>
          <a:p>
            <a:pPr marL="457200" lvl="0" indent="0" rtl="0">
              <a:spcBef>
                <a:spcPts val="0"/>
              </a:spcBef>
              <a:buNone/>
            </a:pPr>
            <a:r>
              <a:rPr lang="en-US" sz="28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could introduce vulnerabilities.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2254825" y="153583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Security Audit Quiz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810800" y="902475"/>
            <a:ext cx="10904100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         A news story in 2014 reported that an inspector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dk1"/>
                </a:solidFill>
              </a:rPr>
              <a:t>         general’s report gave Veteran Affairs (VA) a failing grade for 16</a:t>
            </a:r>
            <a:r>
              <a:rPr lang="en-US" sz="2800" baseline="30000" dirty="0">
                <a:solidFill>
                  <a:schemeClr val="dk1"/>
                </a:solidFill>
              </a:rPr>
              <a:t>th</a:t>
            </a:r>
            <a:r>
              <a:rPr lang="en-US" sz="2800" dirty="0">
                <a:solidFill>
                  <a:schemeClr val="dk1"/>
                </a:solidFill>
              </a:rPr>
              <a:t> straight year. The CIO of VA discussed a number of challenges that could explain this grade. </a:t>
            </a:r>
            <a:r>
              <a:rPr lang="en-US" sz="2800" b="1" dirty="0">
                <a:solidFill>
                  <a:srgbClr val="4E75A8"/>
                </a:solidFill>
              </a:rPr>
              <a:t>Mark the ones that you think could be possible reasons:</a:t>
            </a:r>
            <a:r>
              <a:rPr lang="en-US" sz="2800" dirty="0">
                <a:solidFill>
                  <a:schemeClr val="dk1"/>
                </a:solidFill>
              </a:rPr>
              <a:t> (See the</a:t>
            </a:r>
            <a:r>
              <a:rPr lang="en-US" sz="2800" b="1" dirty="0">
                <a:solidFill>
                  <a:srgbClr val="6B9462"/>
                </a:solidFill>
              </a:rPr>
              <a:t> instructor notes</a:t>
            </a:r>
            <a:r>
              <a:rPr lang="en-US" sz="2800" dirty="0">
                <a:solidFill>
                  <a:schemeClr val="dk1"/>
                </a:solidFill>
              </a:rPr>
              <a:t> for a link to the article)</a:t>
            </a:r>
            <a:br>
              <a:rPr lang="en-US" sz="2800" dirty="0">
                <a:solidFill>
                  <a:schemeClr val="dk1"/>
                </a:solidFill>
              </a:rPr>
            </a:br>
            <a:endParaRPr lang="en-US" sz="28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00" y="416275"/>
            <a:ext cx="818876" cy="125488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/>
          <p:nvPr/>
        </p:nvSpPr>
        <p:spPr>
          <a:xfrm>
            <a:off x="978975" y="38321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978975" y="471766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/>
          <p:nvPr/>
        </p:nvSpPr>
        <p:spPr>
          <a:xfrm>
            <a:off x="978975" y="560319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2747300" y="65332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CISO Quiz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852850" y="1944125"/>
            <a:ext cx="10611599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Chief Information Security Officer (CISO) is the executive who is responsible for information security in a company. Did Target, the major retailer, have a CISO when it suffered the serious breach?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199" y="428274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>
            <a:off x="3565375" y="42525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2747300" y="1326520"/>
            <a:ext cx="5016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 dirty="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Choose the best answer.</a:t>
            </a:r>
          </a:p>
        </p:txBody>
      </p:sp>
      <p:sp>
        <p:nvSpPr>
          <p:cNvPr id="113" name="Shape 113"/>
          <p:cNvSpPr/>
          <p:nvPr/>
        </p:nvSpPr>
        <p:spPr>
          <a:xfrm>
            <a:off x="3565375" y="53302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 txBox="1"/>
          <p:nvPr/>
        </p:nvSpPr>
        <p:spPr>
          <a:xfrm>
            <a:off x="4082275" y="4370025"/>
            <a:ext cx="82898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Yes</a:t>
            </a:r>
          </a:p>
          <a:p>
            <a:pPr marL="457200" lv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No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812241" y="78192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>
                <a:solidFill>
                  <a:srgbClr val="9B37AA"/>
                </a:solidFill>
              </a:rPr>
              <a:t>Security Planning: Controls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812241" y="1066800"/>
            <a:ext cx="10363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Identity and access management (IAM)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Credentialing, account creation and deletion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Password policies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Network and host defenses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Firewalls, IDS, IPS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Anti-virus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VPN and BYOD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Vulnerability patching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4E75A8"/>
              </a:buClr>
              <a:buSzPct val="100000"/>
              <a:buFont typeface="Gloria Hallelujah"/>
            </a:pPr>
            <a:r>
              <a:rPr lang="en-US" sz="3000" b="1">
                <a:solidFill>
                  <a:srgbClr val="4E75A8"/>
                </a:solidFill>
              </a:rPr>
              <a:t>User awareness and education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Phishing attack awareness (Phishme)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3000"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Security Planning: Security Policy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4E75A8"/>
              </a:buClr>
              <a:buSzPct val="100000"/>
              <a:buFont typeface="Gloria Hallelujah"/>
            </a:pPr>
            <a:r>
              <a:rPr lang="en-US" sz="3000" b="1">
                <a:solidFill>
                  <a:srgbClr val="4E75A8"/>
                </a:solidFill>
              </a:rPr>
              <a:t>High level articulation of security objectives and goals</a:t>
            </a:r>
          </a:p>
          <a:p>
            <a:pPr marL="13716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Legal, business or regulatory rationale</a:t>
            </a:r>
          </a:p>
          <a:p>
            <a:pPr marL="1371600" lvl="1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Do’s and don’ts for users</a:t>
            </a:r>
          </a:p>
          <a:p>
            <a:pPr marL="2286000" lvl="4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Password length</a:t>
            </a:r>
          </a:p>
          <a:p>
            <a:pPr marL="2286000" lvl="4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Web and email policies</a:t>
            </a:r>
          </a:p>
          <a:p>
            <a:pPr marL="2286000" lvl="4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Response to security events</a:t>
            </a:r>
          </a:p>
          <a:p>
            <a:pPr marL="13716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Address prevention, detection, response and remediation as it concerns/impacts users</a:t>
            </a:r>
          </a:p>
          <a:p>
            <a:pPr marL="901700" lvl="0" indent="-25400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12241" y="3810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Georgia Tech Computer and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Network Use Policy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12375" y="1524000"/>
            <a:ext cx="113034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4E75A8"/>
              </a:buClr>
              <a:buSzPct val="100000"/>
              <a:buFont typeface="Gloria Hallelujah"/>
            </a:pPr>
            <a:r>
              <a:rPr lang="en-US" sz="3000" b="1">
                <a:solidFill>
                  <a:srgbClr val="4E75A8"/>
                </a:solidFill>
              </a:rPr>
              <a:t>States guiding principles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Protect GT IT resources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Ensure no state or federal laws are violated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4E75A8"/>
              </a:buClr>
              <a:buSzPct val="100000"/>
              <a:buFont typeface="Gloria Hallelujah"/>
            </a:pPr>
            <a:r>
              <a:rPr lang="en-US" sz="3000" b="1">
                <a:solidFill>
                  <a:srgbClr val="4E75A8"/>
                </a:solidFill>
              </a:rPr>
              <a:t>Some interesting highlights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Copyright and IP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Export control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4E75A8"/>
              </a:buClr>
              <a:buSzPct val="100000"/>
              <a:buFont typeface="Gloria Hallelujah"/>
            </a:pPr>
            <a:r>
              <a:rPr lang="en-US" sz="3000" b="1">
                <a:solidFill>
                  <a:srgbClr val="4E75A8"/>
                </a:solidFill>
              </a:rPr>
              <a:t>Who is responsible?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Network</a:t>
            </a:r>
            <a:r>
              <a:rPr lang="en-US" sz="3000">
                <a:solidFill>
                  <a:schemeClr val="dk1"/>
                </a:solidFill>
              </a:rPr>
              <a:t> – Office of Information Technology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Devices</a:t>
            </a:r>
            <a:r>
              <a:rPr lang="en-US" sz="3000">
                <a:solidFill>
                  <a:schemeClr val="dk1"/>
                </a:solidFill>
              </a:rPr>
              <a:t> – Units or individual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15500" y="228724"/>
            <a:ext cx="2273374" cy="195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2594900" y="72952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Computer Use Policy Quiz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968650" y="2388550"/>
            <a:ext cx="10154399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Does Georgia Tech’s computer and network use policy prohibit personal use of university resources?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649" y="653324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/>
          <p:nvPr/>
        </p:nvSpPr>
        <p:spPr>
          <a:xfrm>
            <a:off x="3834900" y="410841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 txBox="1"/>
          <p:nvPr/>
        </p:nvSpPr>
        <p:spPr>
          <a:xfrm>
            <a:off x="2594900" y="1421512"/>
            <a:ext cx="5016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Choose the best answer.</a:t>
            </a:r>
          </a:p>
        </p:txBody>
      </p:sp>
      <p:sp>
        <p:nvSpPr>
          <p:cNvPr id="147" name="Shape 147"/>
          <p:cNvSpPr/>
          <p:nvPr/>
        </p:nvSpPr>
        <p:spPr>
          <a:xfrm>
            <a:off x="3834900" y="510991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 txBox="1"/>
          <p:nvPr/>
        </p:nvSpPr>
        <p:spPr>
          <a:xfrm>
            <a:off x="4757225" y="4394425"/>
            <a:ext cx="82898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Yes</a:t>
            </a:r>
          </a:p>
          <a:p>
            <a:pPr marL="457200" lv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No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2747300" y="57712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Student Privacy Quiz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1131000" y="2180600"/>
            <a:ext cx="9608699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Georgia Tech systems store student data such as grades. The Institute must protect such data due to...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7249" y="491999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Shape 157"/>
          <p:cNvSpPr/>
          <p:nvPr/>
        </p:nvSpPr>
        <p:spPr>
          <a:xfrm>
            <a:off x="1921275" y="40926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8" name="Shape 158"/>
          <p:cNvSpPr txBox="1"/>
          <p:nvPr/>
        </p:nvSpPr>
        <p:spPr>
          <a:xfrm>
            <a:off x="2747300" y="1328512"/>
            <a:ext cx="5016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Choose the best answer.</a:t>
            </a:r>
          </a:p>
        </p:txBody>
      </p:sp>
      <p:sp>
        <p:nvSpPr>
          <p:cNvPr id="159" name="Shape 159"/>
          <p:cNvSpPr/>
          <p:nvPr/>
        </p:nvSpPr>
        <p:spPr>
          <a:xfrm>
            <a:off x="1921275" y="50100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 txBox="1"/>
          <p:nvPr/>
        </p:nvSpPr>
        <p:spPr>
          <a:xfrm>
            <a:off x="2823500" y="4148504"/>
            <a:ext cx="82898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indent="0" rtl="0"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Regulatory reasons</a:t>
            </a:r>
          </a:p>
          <a:p>
            <a:pPr marL="0" indent="0" rtl="0"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000" dirty="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Because the data is sensitive it can only be disclosed to student and his/her family</a:t>
            </a:r>
          </a:p>
          <a:p>
            <a:pPr marL="457200" lv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 dirty="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2747300" y="42472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Anthem Breach Quiz</a:t>
            </a:r>
          </a:p>
        </p:txBody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768775" y="1992175"/>
            <a:ext cx="10527299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Anthem suffered from a major breach in 2015. Based on an analysis of its response to the breach, did Anthem respond well to the breach? (see the </a:t>
            </a:r>
            <a:r>
              <a:rPr lang="en-US" sz="3000" b="1">
                <a:solidFill>
                  <a:srgbClr val="6B9462"/>
                </a:solidFill>
              </a:rPr>
              <a:t>instructor notes</a:t>
            </a:r>
            <a:r>
              <a:rPr lang="en-US" sz="3000">
                <a:solidFill>
                  <a:schemeClr val="dk1"/>
                </a:solidFill>
              </a:rPr>
              <a:t> for a link to the analysis)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199" y="428274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/>
          <p:nvPr/>
        </p:nvSpPr>
        <p:spPr>
          <a:xfrm>
            <a:off x="4023375" y="437021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0" name="Shape 170"/>
          <p:cNvSpPr txBox="1"/>
          <p:nvPr/>
        </p:nvSpPr>
        <p:spPr>
          <a:xfrm>
            <a:off x="2747300" y="1176112"/>
            <a:ext cx="5016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Choose the best answer.</a:t>
            </a:r>
          </a:p>
        </p:txBody>
      </p:sp>
      <p:sp>
        <p:nvSpPr>
          <p:cNvPr id="171" name="Shape 171"/>
          <p:cNvSpPr/>
          <p:nvPr/>
        </p:nvSpPr>
        <p:spPr>
          <a:xfrm>
            <a:off x="4023375" y="544791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 txBox="1"/>
          <p:nvPr/>
        </p:nvSpPr>
        <p:spPr>
          <a:xfrm>
            <a:off x="4384100" y="4230025"/>
            <a:ext cx="82898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Yes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No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hape 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825" y="1822674"/>
            <a:ext cx="4263875" cy="369775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Cyber Risk Assessment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637700" y="1822675"/>
            <a:ext cx="66723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Investments in cyber security are driven by risk and how certain controls may reduce it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Some risk will always remain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How can risk be assessed?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Quantifying </a:t>
            </a:r>
            <a:r>
              <a:rPr lang="en-US">
                <a:solidFill>
                  <a:srgbClr val="9B37AA"/>
                </a:solidFill>
              </a:rPr>
              <a:t>Cyber Risk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812241" y="1371600"/>
            <a:ext cx="10363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Risk exposure = Prob. [Adverse security</a:t>
            </a:r>
            <a:br>
              <a:rPr lang="en-US" sz="3000">
                <a:solidFill>
                  <a:schemeClr val="dk1"/>
                </a:solidFill>
              </a:rPr>
            </a:br>
            <a:r>
              <a:rPr lang="en-US" sz="3000">
                <a:solidFill>
                  <a:schemeClr val="dk1"/>
                </a:solidFill>
              </a:rPr>
              <a:t>event] * Impact [ adverse event]</a:t>
            </a: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Risk leverage &gt; 1 for the control to make sense</a:t>
            </a:r>
          </a:p>
        </p:txBody>
      </p:sp>
      <p:pic>
        <p:nvPicPr>
          <p:cNvPr id="188" name="Shape 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00" y="3057175"/>
            <a:ext cx="11658600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92750" y="228599"/>
            <a:ext cx="2632549" cy="2283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Managing Cyber Risk</a:t>
            </a:r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72275" y="1193300"/>
            <a:ext cx="10274700" cy="51590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SzPct val="36666"/>
              <a:buNone/>
            </a:pPr>
            <a:r>
              <a:rPr lang="en-US" sz="3000" b="1">
                <a:solidFill>
                  <a:srgbClr val="4E75A8"/>
                </a:solidFill>
              </a:rPr>
              <a:t>How do we assess and reduce cyber risk?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Impact</a:t>
            </a:r>
          </a:p>
          <a:p>
            <a:pPr marL="18288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Expected loss (reputational,</a:t>
            </a:r>
            <a:br>
              <a:rPr lang="en-US" sz="3000">
                <a:solidFill>
                  <a:schemeClr val="dk1"/>
                </a:solidFill>
              </a:rPr>
            </a:br>
            <a:r>
              <a:rPr lang="en-US" sz="3000">
                <a:solidFill>
                  <a:schemeClr val="dk1"/>
                </a:solidFill>
              </a:rPr>
              <a:t>recovery and response, legal, loss of business etc.)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Risk management</a:t>
            </a:r>
          </a:p>
          <a:p>
            <a:pPr marL="18288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Accept, transfer (insurance) and reduce</a:t>
            </a:r>
          </a:p>
          <a:p>
            <a:pPr marL="18288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Reduction via technology solutions, education and awareness training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2750" y="228599"/>
            <a:ext cx="2632549" cy="2283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2821525" y="28497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Security Breach Quiz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1017450" y="1791725"/>
            <a:ext cx="10178400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A company stores sensitive customer data. The impact of a breach of such data must include... </a:t>
            </a:r>
          </a:p>
        </p:txBody>
      </p:sp>
      <p:pic>
        <p:nvPicPr>
          <p:cNvPr id="205" name="Shape 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9849" y="255524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/>
          <p:nvPr/>
        </p:nvSpPr>
        <p:spPr>
          <a:xfrm>
            <a:off x="1431262" y="31455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 txBox="1"/>
          <p:nvPr/>
        </p:nvSpPr>
        <p:spPr>
          <a:xfrm>
            <a:off x="2897725" y="976975"/>
            <a:ext cx="6219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Mark all applicable choices.</a:t>
            </a:r>
          </a:p>
        </p:txBody>
      </p:sp>
      <p:sp>
        <p:nvSpPr>
          <p:cNvPr id="208" name="Shape 208"/>
          <p:cNvSpPr/>
          <p:nvPr/>
        </p:nvSpPr>
        <p:spPr>
          <a:xfrm>
            <a:off x="1431275" y="409681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9" name="Shape 209"/>
          <p:cNvSpPr txBox="1"/>
          <p:nvPr/>
        </p:nvSpPr>
        <p:spPr>
          <a:xfrm>
            <a:off x="2265525" y="3685350"/>
            <a:ext cx="8997000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Cost of purchasing identify theft protection for customers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Loss of business due to reduced customer confidence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Compensation for new cyber security personnel the company hires to better manage cyber security in the future</a:t>
            </a:r>
          </a:p>
        </p:txBody>
      </p:sp>
      <p:sp>
        <p:nvSpPr>
          <p:cNvPr id="210" name="Shape 210"/>
          <p:cNvSpPr/>
          <p:nvPr/>
        </p:nvSpPr>
        <p:spPr>
          <a:xfrm>
            <a:off x="1431275" y="504809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title"/>
          </p:nvPr>
        </p:nvSpPr>
        <p:spPr>
          <a:xfrm>
            <a:off x="2659825" y="36117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Reducing Exposure Quiz</a:t>
            </a:r>
          </a:p>
        </p:txBody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567750" y="1791725"/>
            <a:ext cx="10904100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A company is considering two possible IDS solutions to reduce its exposure to attacks on its network. The first one costs $100K and reduces risk exposure by $150K. The second one costs $250K but reduces risk exposure by $500K. Which solution would you recommend?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218" name="Shape 2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999" y="361174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Shape 219"/>
          <p:cNvSpPr/>
          <p:nvPr/>
        </p:nvSpPr>
        <p:spPr>
          <a:xfrm>
            <a:off x="1612725" y="454496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0" name="Shape 220"/>
          <p:cNvSpPr txBox="1"/>
          <p:nvPr/>
        </p:nvSpPr>
        <p:spPr>
          <a:xfrm>
            <a:off x="2659825" y="1053162"/>
            <a:ext cx="5016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Choose the best answer.</a:t>
            </a:r>
          </a:p>
        </p:txBody>
      </p:sp>
      <p:sp>
        <p:nvSpPr>
          <p:cNvPr id="221" name="Shape 221"/>
          <p:cNvSpPr/>
          <p:nvPr/>
        </p:nvSpPr>
        <p:spPr>
          <a:xfrm>
            <a:off x="1612725" y="554646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 txBox="1"/>
          <p:nvPr/>
        </p:nvSpPr>
        <p:spPr>
          <a:xfrm>
            <a:off x="2529800" y="4562425"/>
            <a:ext cx="82898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Cheaper solution that costs $100K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More expensive solution that costs $250K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2747300" y="42472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Cyber Insurance Quiz</a:t>
            </a:r>
          </a:p>
        </p:txBody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832575" y="1944125"/>
            <a:ext cx="10479299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Cyber insurance is still not very popular. Based on a 2014 survey, what percentage of customers of major insurance brokers were interested in buying cyber insurance? (see the </a:t>
            </a:r>
            <a:r>
              <a:rPr lang="en-US" sz="3000" b="1">
                <a:solidFill>
                  <a:srgbClr val="6B9462"/>
                </a:solidFill>
              </a:rPr>
              <a:t>instructor notes</a:t>
            </a:r>
            <a:r>
              <a:rPr lang="en-US" sz="3000">
                <a:solidFill>
                  <a:schemeClr val="dk1"/>
                </a:solidFill>
              </a:rPr>
              <a:t> for a link to the survey)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230" name="Shape 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7124" y="424724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Shape 231"/>
          <p:cNvSpPr/>
          <p:nvPr/>
        </p:nvSpPr>
        <p:spPr>
          <a:xfrm>
            <a:off x="3766200" y="44248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 txBox="1"/>
          <p:nvPr/>
        </p:nvSpPr>
        <p:spPr>
          <a:xfrm>
            <a:off x="2747300" y="1252312"/>
            <a:ext cx="5016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Choose the best answer.</a:t>
            </a:r>
          </a:p>
        </p:txBody>
      </p:sp>
      <p:sp>
        <p:nvSpPr>
          <p:cNvPr id="233" name="Shape 233"/>
          <p:cNvSpPr/>
          <p:nvPr/>
        </p:nvSpPr>
        <p:spPr>
          <a:xfrm>
            <a:off x="3766200" y="535014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4" name="Shape 234"/>
          <p:cNvSpPr txBox="1"/>
          <p:nvPr/>
        </p:nvSpPr>
        <p:spPr>
          <a:xfrm>
            <a:off x="4206900" y="4389925"/>
            <a:ext cx="82898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Less than 25%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Over 50%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Enterprise Cyber Security Posture</a:t>
            </a:r>
          </a:p>
        </p:txBody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5105025" y="1587800"/>
            <a:ext cx="59261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3000" b="1">
                <a:solidFill>
                  <a:srgbClr val="6B9462"/>
                </a:solidFill>
              </a:rPr>
              <a:t>Reactive: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Regulation/compliance</a:t>
            </a: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Customer demands</a:t>
            </a: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In response to a breach (Target or Home Depot)</a:t>
            </a: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In response to events</a:t>
            </a:r>
          </a:p>
          <a:p>
            <a:pPr marL="1905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/>
          </a:p>
        </p:txBody>
      </p:sp>
      <p:pic>
        <p:nvPicPr>
          <p:cNvPr id="242" name="Shape 2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8601" y="1371600"/>
            <a:ext cx="3803900" cy="469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Enterprise Cyber Security Posture</a:t>
            </a:r>
          </a:p>
        </p:txBody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4286875" y="1371600"/>
            <a:ext cx="68886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3000" b="1">
                <a:solidFill>
                  <a:srgbClr val="6B9462"/>
                </a:solidFill>
              </a:rPr>
              <a:t>Proactive: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Champion of an organization who has influence</a:t>
            </a:r>
          </a:p>
          <a:p>
            <a:pPr marL="45720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Board level conversation about cyber security and risk</a:t>
            </a:r>
          </a:p>
          <a:p>
            <a:pPr lvl="0" rtl="0">
              <a:spcBef>
                <a:spcPts val="0"/>
              </a:spcBef>
              <a:buNone/>
            </a:pPr>
            <a:endParaRPr sz="3000"/>
          </a:p>
        </p:txBody>
      </p:sp>
      <p:pic>
        <p:nvPicPr>
          <p:cNvPr id="250" name="Shape 2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373" y="1455799"/>
            <a:ext cx="3574349" cy="4574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812241" y="2286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Enterprise Cyber Security Posture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4444050" y="1859950"/>
            <a:ext cx="6731399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</a:pPr>
            <a:r>
              <a:rPr lang="en-US" sz="3000" b="1">
                <a:solidFill>
                  <a:srgbClr val="6B9462"/>
                </a:solidFill>
              </a:rPr>
              <a:t>Economic value argument: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Return on investment (RoI)</a:t>
            </a: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Estimating costs and benefits is tricky</a:t>
            </a: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3000">
                <a:solidFill>
                  <a:schemeClr val="dk1"/>
                </a:solidFill>
              </a:rPr>
              <a:t>Perception vs. </a:t>
            </a:r>
            <a:br>
              <a:rPr lang="en-US" sz="3000">
                <a:solidFill>
                  <a:schemeClr val="dk1"/>
                </a:solidFill>
              </a:rPr>
            </a:br>
            <a:r>
              <a:rPr lang="en-US" sz="3000">
                <a:solidFill>
                  <a:schemeClr val="dk1"/>
                </a:solidFill>
              </a:rPr>
              <a:t>data-driven risk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3000"/>
          </a:p>
        </p:txBody>
      </p:sp>
      <p:pic>
        <p:nvPicPr>
          <p:cNvPr id="258" name="Shape 2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001" y="1621099"/>
            <a:ext cx="3451474" cy="410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812241" y="152400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Security Planning and Management</a:t>
            </a:r>
          </a:p>
        </p:txBody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812241" y="1219200"/>
            <a:ext cx="10363200" cy="49046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2800" b="1">
                <a:solidFill>
                  <a:srgbClr val="6B9462"/>
                </a:solidFill>
              </a:rPr>
              <a:t>Values at risk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2800">
                <a:solidFill>
                  <a:schemeClr val="dk1"/>
                </a:solidFill>
              </a:rPr>
              <a:t>Assets, reputation etc.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2800" b="1">
                <a:solidFill>
                  <a:srgbClr val="6B9462"/>
                </a:solidFill>
              </a:rPr>
              <a:t>Threats and attack vectors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2800" b="1">
                <a:solidFill>
                  <a:srgbClr val="6B9462"/>
                </a:solidFill>
              </a:rPr>
              <a:t>Plan, implement and manage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2800">
                <a:solidFill>
                  <a:schemeClr val="dk1"/>
                </a:solidFill>
              </a:rPr>
              <a:t>Deploy appropriate controls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2800">
                <a:solidFill>
                  <a:schemeClr val="dk1"/>
                </a:solidFill>
              </a:rPr>
              <a:t>Empower people and hold them responsible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2800">
                <a:solidFill>
                  <a:schemeClr val="dk1"/>
                </a:solidFill>
              </a:rPr>
              <a:t>Plan for response and remediation (do not be surprised)</a:t>
            </a:r>
          </a:p>
          <a:p>
            <a:pPr marL="1371600" lvl="2" indent="-2286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Gloria Hallelujah"/>
            </a:pPr>
            <a:r>
              <a:rPr lang="en-US" sz="2800">
                <a:solidFill>
                  <a:schemeClr val="dk1"/>
                </a:solidFill>
              </a:rPr>
              <a:t>User awareness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buClr>
                <a:srgbClr val="6B9462"/>
              </a:buClr>
              <a:buSzPct val="100000"/>
              <a:buFont typeface="Gloria Hallelujah"/>
            </a:pPr>
            <a:r>
              <a:rPr lang="en-US" sz="2800" b="1">
                <a:solidFill>
                  <a:srgbClr val="6B9462"/>
                </a:solidFill>
              </a:rPr>
              <a:t>Understand and proactively address risk</a:t>
            </a:r>
          </a:p>
          <a:p>
            <a:pPr marL="1905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266" name="Shape 266"/>
          <p:cNvSpPr txBox="1"/>
          <p:nvPr/>
        </p:nvSpPr>
        <p:spPr>
          <a:xfrm>
            <a:off x="7843700" y="7687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 b="1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Bringing It All Together!</a:t>
            </a:r>
          </a:p>
        </p:txBody>
      </p:sp>
      <p:sp>
        <p:nvSpPr>
          <p:cNvPr id="267" name="Shape 267"/>
          <p:cNvSpPr/>
          <p:nvPr/>
        </p:nvSpPr>
        <p:spPr>
          <a:xfrm rot="541461">
            <a:off x="7291811" y="1272124"/>
            <a:ext cx="3781447" cy="2127477"/>
          </a:xfrm>
          <a:prstGeom prst="cloud">
            <a:avLst/>
          </a:prstGeom>
          <a:noFill/>
          <a:ln w="38100" cap="flat" cmpd="sng">
            <a:solidFill>
              <a:srgbClr val="4E75A8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title"/>
          </p:nvPr>
        </p:nvSpPr>
        <p:spPr>
          <a:xfrm>
            <a:off x="2823500" y="44087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Cyber Security Budgets Quiz</a:t>
            </a:r>
          </a:p>
        </p:txBody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1350475" y="2116400"/>
            <a:ext cx="9116100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Are cyber security budgets increasing as the number of reported incidents increases (see the </a:t>
            </a:r>
            <a:r>
              <a:rPr lang="en-US" sz="3000" b="1">
                <a:solidFill>
                  <a:srgbClr val="6B9462"/>
                </a:solidFill>
              </a:rPr>
              <a:t>instructor notes</a:t>
            </a:r>
            <a:r>
              <a:rPr lang="en-US" sz="3000">
                <a:solidFill>
                  <a:schemeClr val="dk1"/>
                </a:solidFill>
              </a:rPr>
              <a:t> for a link to the PwC report)?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275" name="Shape 2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724" y="416274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Shape 276"/>
          <p:cNvSpPr/>
          <p:nvPr/>
        </p:nvSpPr>
        <p:spPr>
          <a:xfrm>
            <a:off x="4255350" y="414966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7" name="Shape 277"/>
          <p:cNvSpPr txBox="1"/>
          <p:nvPr/>
        </p:nvSpPr>
        <p:spPr>
          <a:xfrm>
            <a:off x="2823500" y="1252312"/>
            <a:ext cx="5016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Choose the best answer.</a:t>
            </a:r>
          </a:p>
        </p:txBody>
      </p:sp>
      <p:sp>
        <p:nvSpPr>
          <p:cNvPr id="278" name="Shape 278"/>
          <p:cNvSpPr/>
          <p:nvPr/>
        </p:nvSpPr>
        <p:spPr>
          <a:xfrm>
            <a:off x="4255350" y="516206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 txBox="1"/>
          <p:nvPr/>
        </p:nvSpPr>
        <p:spPr>
          <a:xfrm>
            <a:off x="4556050" y="3997275"/>
            <a:ext cx="82898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Yes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No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2747300" y="500925"/>
            <a:ext cx="8460900" cy="8757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9B37AA"/>
                </a:solidFill>
              </a:rPr>
              <a:t>Proactive Security Quiz</a:t>
            </a:r>
          </a:p>
        </p:txBody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808825" y="2272375"/>
            <a:ext cx="10904100" cy="3502500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</a:rPr>
              <a:t>An example of proactive security measure is...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</a:endParaRPr>
          </a:p>
        </p:txBody>
      </p:sp>
      <p:pic>
        <p:nvPicPr>
          <p:cNvPr id="287" name="Shape 2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1474" y="564524"/>
            <a:ext cx="1322599" cy="14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Shape 288"/>
          <p:cNvSpPr/>
          <p:nvPr/>
        </p:nvSpPr>
        <p:spPr>
          <a:xfrm>
            <a:off x="1408550" y="3183493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89" name="Shape 289"/>
          <p:cNvSpPr txBox="1"/>
          <p:nvPr/>
        </p:nvSpPr>
        <p:spPr>
          <a:xfrm>
            <a:off x="2747300" y="1376612"/>
            <a:ext cx="5016899" cy="7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000">
                <a:solidFill>
                  <a:srgbClr val="4E75A8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Choose the best answer.</a:t>
            </a:r>
          </a:p>
        </p:txBody>
      </p:sp>
      <p:sp>
        <p:nvSpPr>
          <p:cNvPr id="290" name="Shape 290"/>
          <p:cNvSpPr/>
          <p:nvPr/>
        </p:nvSpPr>
        <p:spPr>
          <a:xfrm>
            <a:off x="1408550" y="4597518"/>
            <a:ext cx="650700" cy="650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91" name="Shape 291"/>
          <p:cNvSpPr txBox="1"/>
          <p:nvPr/>
        </p:nvSpPr>
        <p:spPr>
          <a:xfrm>
            <a:off x="1889975" y="3766075"/>
            <a:ext cx="9527099" cy="200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Making sure the company complies with all regulatory requirements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dk1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Chief risk officer (CRO) of the company addressing cyber risk regularly at highest level (e.g., board) when other risks are discussed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title"/>
          </p:nvPr>
        </p:nvSpPr>
        <p:spPr>
          <a:xfrm>
            <a:off x="944883" y="663066"/>
            <a:ext cx="10363200" cy="1143000"/>
          </a:xfrm>
          <a:prstGeom prst="rect">
            <a:avLst/>
          </a:prstGeom>
        </p:spPr>
        <p:txBody>
          <a:bodyPr lIns="117825" tIns="117825" rIns="117825" bIns="1178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-US" sz="4800">
                <a:latin typeface="Questrial"/>
                <a:ea typeface="Questrial"/>
                <a:cs typeface="Questrial"/>
                <a:sym typeface="Questrial"/>
              </a:rPr>
              <a:t>Cyber Security Management</a:t>
            </a:r>
          </a:p>
        </p:txBody>
      </p:sp>
      <p:sp>
        <p:nvSpPr>
          <p:cNvPr id="298" name="Shape 298"/>
          <p:cNvSpPr txBox="1"/>
          <p:nvPr/>
        </p:nvSpPr>
        <p:spPr>
          <a:xfrm>
            <a:off x="883908" y="780850"/>
            <a:ext cx="6616499" cy="2000100"/>
          </a:xfrm>
          <a:prstGeom prst="rect">
            <a:avLst/>
          </a:prstGeom>
          <a:noFill/>
          <a:ln>
            <a:noFill/>
          </a:ln>
        </p:spPr>
        <p:txBody>
          <a:bodyPr lIns="60950" tIns="60950" rIns="60950" bIns="60950" anchor="ctr" anchorCtr="0">
            <a:no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Lesson Summary</a:t>
            </a:r>
          </a:p>
        </p:txBody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798725" y="2723300"/>
            <a:ext cx="10509299" cy="1896299"/>
          </a:xfrm>
          <a:prstGeom prst="rect">
            <a:avLst/>
          </a:prstGeom>
        </p:spPr>
        <p:txBody>
          <a:bodyPr lIns="117825" tIns="117825" rIns="117825" bIns="1178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Managing cyber security is a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complex process that involves technology, people and processes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 b="1">
              <a:solidFill>
                <a:srgbClr val="6B9462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Organizational context and </a:t>
            </a: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cost/benefit analysis is necessary 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for security controls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sz="24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Questrial"/>
            </a:pPr>
            <a:r>
              <a:rPr lang="en-US" sz="2400" b="1">
                <a:solidFill>
                  <a:srgbClr val="6B9462"/>
                </a:solidFill>
                <a:latin typeface="Questrial"/>
                <a:ea typeface="Questrial"/>
                <a:cs typeface="Questrial"/>
                <a:sym typeface="Questrial"/>
              </a:rPr>
              <a:t>Risk based argument</a:t>
            </a:r>
            <a:r>
              <a:rPr lang="en-US" sz="2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for cyber security</a:t>
            </a:r>
          </a:p>
        </p:txBody>
      </p:sp>
      <p:cxnSp>
        <p:nvCxnSpPr>
          <p:cNvPr id="300" name="Shape 300"/>
          <p:cNvCxnSpPr/>
          <p:nvPr/>
        </p:nvCxnSpPr>
        <p:spPr>
          <a:xfrm>
            <a:off x="864250" y="2366375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01" name="Shape 301"/>
          <p:cNvCxnSpPr/>
          <p:nvPr/>
        </p:nvCxnSpPr>
        <p:spPr>
          <a:xfrm>
            <a:off x="883900" y="5790550"/>
            <a:ext cx="1012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 name="1_591wF97">
  <a:themeElements>
    <a:clrScheme name="591wF97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6600CC"/>
      </a:hlink>
      <a:folHlink>
        <a:srgbClr val="66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1502</Words>
  <Application>Microsoft Macintosh PowerPoint</Application>
  <PresentationFormat>Custom</PresentationFormat>
  <Paragraphs>325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Gloria Hallelujah</vt:lpstr>
      <vt:lpstr>Questrial</vt:lpstr>
      <vt:lpstr>1_591wF97</vt:lpstr>
      <vt:lpstr>Cyber Security Management</vt:lpstr>
      <vt:lpstr>Managing Security</vt:lpstr>
      <vt:lpstr>Organizational Context</vt:lpstr>
      <vt:lpstr>Key Challenges</vt:lpstr>
      <vt:lpstr>Key Challenges</vt:lpstr>
      <vt:lpstr>Network Use Policy Quiz</vt:lpstr>
      <vt:lpstr>Botnet Quiz</vt:lpstr>
      <vt:lpstr>Security Planning</vt:lpstr>
      <vt:lpstr>Assets and Threats</vt:lpstr>
      <vt:lpstr>Security Audit Quiz</vt:lpstr>
      <vt:lpstr>CISO Quiz</vt:lpstr>
      <vt:lpstr>Security Planning: Controls</vt:lpstr>
      <vt:lpstr>Security Planning: Security Policy</vt:lpstr>
      <vt:lpstr>Georgia Tech Computer and Network Use Policy</vt:lpstr>
      <vt:lpstr>Computer Use Policy Quiz</vt:lpstr>
      <vt:lpstr>Student Privacy Quiz</vt:lpstr>
      <vt:lpstr>Anthem Breach Quiz</vt:lpstr>
      <vt:lpstr>Cyber Risk Assessment</vt:lpstr>
      <vt:lpstr>Quantifying Cyber Risk</vt:lpstr>
      <vt:lpstr>Managing Cyber Risk</vt:lpstr>
      <vt:lpstr>Security Breach Quiz</vt:lpstr>
      <vt:lpstr>Reducing Exposure Quiz</vt:lpstr>
      <vt:lpstr>Cyber Insurance Quiz</vt:lpstr>
      <vt:lpstr>Enterprise Cyber Security Posture</vt:lpstr>
      <vt:lpstr>Enterprise Cyber Security Posture</vt:lpstr>
      <vt:lpstr>Enterprise Cyber Security Posture</vt:lpstr>
      <vt:lpstr>Security Planning and Management</vt:lpstr>
      <vt:lpstr>Cyber Security Budgets Quiz</vt:lpstr>
      <vt:lpstr>Proactive Security Quiz</vt:lpstr>
      <vt:lpstr>Cyber Security Management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Management</dc:title>
  <cp:lastModifiedBy>Wenke Lee</cp:lastModifiedBy>
  <cp:revision>2</cp:revision>
  <dcterms:modified xsi:type="dcterms:W3CDTF">2015-11-19T17:46:35Z</dcterms:modified>
</cp:coreProperties>
</file>